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84" r:id="rId21"/>
    <p:sldId id="285" r:id="rId22"/>
    <p:sldId id="286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0693400" cy="10699750"/>
  <p:notesSz cx="1069975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171"/>
    <a:srgbClr val="401B5B"/>
    <a:srgbClr val="381850"/>
    <a:srgbClr val="371F41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241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548" y="3923244"/>
            <a:ext cx="7718861" cy="3530357"/>
          </a:xfrm>
        </p:spPr>
        <p:txBody>
          <a:bodyPr anchor="b">
            <a:normAutofit/>
          </a:bodyPr>
          <a:lstStyle>
            <a:lvl1pPr>
              <a:defRPr sz="631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1548" y="7453598"/>
            <a:ext cx="7718861" cy="175721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4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3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8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3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7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2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7093" y="6741808"/>
            <a:ext cx="1631928" cy="1219723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066" y="7066923"/>
            <a:ext cx="684099" cy="569663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23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951089"/>
            <a:ext cx="7708960" cy="4863160"/>
          </a:xfrm>
        </p:spPr>
        <p:txBody>
          <a:bodyPr anchor="ctr">
            <a:normAutofit/>
          </a:bodyPr>
          <a:lstStyle>
            <a:lvl1pPr algn="l">
              <a:defRPr sz="5613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6793118"/>
            <a:ext cx="7708960" cy="2427436"/>
          </a:xfrm>
        </p:spPr>
        <p:txBody>
          <a:bodyPr anchor="ctr">
            <a:normAutofit/>
          </a:bodyPr>
          <a:lstStyle>
            <a:lvl1pPr marL="0" indent="0" algn="l">
              <a:buNone/>
              <a:defRPr sz="210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465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2pPr>
            <a:lvl3pPr marL="1069299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603949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4pPr>
            <a:lvl5pPr marL="2138599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5pPr>
            <a:lvl6pPr marL="267324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6pPr>
            <a:lvl7pPr marL="320789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7pPr>
            <a:lvl8pPr marL="374254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8pPr>
            <a:lvl9pPr marL="4277197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4940369"/>
            <a:ext cx="1588522" cy="79258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53" y="5061460"/>
            <a:ext cx="684099" cy="569663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29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889" y="951089"/>
            <a:ext cx="7144823" cy="4517672"/>
          </a:xfrm>
        </p:spPr>
        <p:txBody>
          <a:bodyPr anchor="ctr">
            <a:normAutofit/>
          </a:bodyPr>
          <a:lstStyle>
            <a:lvl1pPr algn="l">
              <a:defRPr sz="5613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25345" y="5468761"/>
            <a:ext cx="6611908" cy="594431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87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34650" indent="0">
              <a:buFontTx/>
              <a:buNone/>
              <a:defRPr/>
            </a:lvl2pPr>
            <a:lvl3pPr marL="1069299" indent="0">
              <a:buFontTx/>
              <a:buNone/>
              <a:defRPr/>
            </a:lvl3pPr>
            <a:lvl4pPr marL="1603949" indent="0">
              <a:buFontTx/>
              <a:buNone/>
              <a:defRPr/>
            </a:lvl4pPr>
            <a:lvl5pPr marL="213859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6793118"/>
            <a:ext cx="7708960" cy="2427436"/>
          </a:xfrm>
        </p:spPr>
        <p:txBody>
          <a:bodyPr anchor="ctr">
            <a:normAutofit/>
          </a:bodyPr>
          <a:lstStyle>
            <a:lvl1pPr marL="0" indent="0" algn="l">
              <a:buNone/>
              <a:defRPr sz="210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465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2pPr>
            <a:lvl3pPr marL="1069299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603949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4pPr>
            <a:lvl5pPr marL="2138599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5pPr>
            <a:lvl6pPr marL="267324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6pPr>
            <a:lvl7pPr marL="320789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7pPr>
            <a:lvl8pPr marL="374254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8pPr>
            <a:lvl9pPr marL="4277197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68" y="4940369"/>
            <a:ext cx="1588522" cy="79258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53" y="5061460"/>
            <a:ext cx="684099" cy="569663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114726" y="1011008"/>
            <a:ext cx="534809" cy="912359"/>
          </a:xfrm>
          <a:prstGeom prst="rect">
            <a:avLst/>
          </a:prstGeom>
        </p:spPr>
        <p:txBody>
          <a:bodyPr vert="horz" lIns="106934" tIns="53467" rIns="106934" bIns="53467" rtlCol="0" anchor="ctr">
            <a:noAutofit/>
          </a:bodyPr>
          <a:lstStyle/>
          <a:p>
            <a:pPr lvl="0"/>
            <a:r>
              <a:rPr lang="en-US" sz="93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53816" y="4532815"/>
            <a:ext cx="534809" cy="912359"/>
          </a:xfrm>
          <a:prstGeom prst="rect">
            <a:avLst/>
          </a:prstGeom>
        </p:spPr>
        <p:txBody>
          <a:bodyPr vert="horz" lIns="106934" tIns="53467" rIns="106934" bIns="53467" rtlCol="0" anchor="ctr">
            <a:noAutofit/>
          </a:bodyPr>
          <a:lstStyle/>
          <a:p>
            <a:pPr lvl="0"/>
            <a:r>
              <a:rPr lang="en-US" sz="93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8062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3804358"/>
            <a:ext cx="7708960" cy="4251263"/>
          </a:xfrm>
        </p:spPr>
        <p:txBody>
          <a:bodyPr anchor="b">
            <a:normAutofit/>
          </a:bodyPr>
          <a:lstStyle>
            <a:lvl1pPr algn="l">
              <a:defRPr sz="5613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8084256"/>
            <a:ext cx="7708960" cy="113834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8" y="7661540"/>
            <a:ext cx="1588522" cy="79258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53" y="7774541"/>
            <a:ext cx="684099" cy="569663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381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58889" y="951089"/>
            <a:ext cx="7144823" cy="4517672"/>
          </a:xfrm>
        </p:spPr>
        <p:txBody>
          <a:bodyPr anchor="ctr">
            <a:normAutofit/>
          </a:bodyPr>
          <a:lstStyle>
            <a:lvl1pPr algn="l">
              <a:defRPr sz="5613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1546" y="6776508"/>
            <a:ext cx="7821586" cy="130774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7">
                <a:solidFill>
                  <a:schemeClr val="accent1"/>
                </a:solidFill>
              </a:defRPr>
            </a:lvl1pPr>
            <a:lvl2pPr marL="534650" indent="0">
              <a:buFontTx/>
              <a:buNone/>
              <a:defRPr/>
            </a:lvl2pPr>
            <a:lvl3pPr marL="1069299" indent="0">
              <a:buFontTx/>
              <a:buNone/>
              <a:defRPr/>
            </a:lvl3pPr>
            <a:lvl4pPr marL="1603949" indent="0">
              <a:buFontTx/>
              <a:buNone/>
              <a:defRPr/>
            </a:lvl4pPr>
            <a:lvl5pPr marL="213859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6" y="8084256"/>
            <a:ext cx="7821586" cy="113834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68" y="7661540"/>
            <a:ext cx="1588522" cy="79258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53" y="7774541"/>
            <a:ext cx="684099" cy="569663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14726" y="1011008"/>
            <a:ext cx="534809" cy="912359"/>
          </a:xfrm>
          <a:prstGeom prst="rect">
            <a:avLst/>
          </a:prstGeom>
        </p:spPr>
        <p:txBody>
          <a:bodyPr vert="horz" lIns="106934" tIns="53467" rIns="106934" bIns="53467" rtlCol="0" anchor="ctr">
            <a:noAutofit/>
          </a:bodyPr>
          <a:lstStyle/>
          <a:p>
            <a:pPr lvl="0"/>
            <a:r>
              <a:rPr lang="en-US" sz="93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53816" y="4532815"/>
            <a:ext cx="534809" cy="912359"/>
          </a:xfrm>
          <a:prstGeom prst="rect">
            <a:avLst/>
          </a:prstGeom>
        </p:spPr>
        <p:txBody>
          <a:bodyPr vert="horz" lIns="106934" tIns="53467" rIns="106934" bIns="53467" rtlCol="0" anchor="ctr">
            <a:noAutofit/>
          </a:bodyPr>
          <a:lstStyle/>
          <a:p>
            <a:pPr lvl="0"/>
            <a:r>
              <a:rPr lang="en-US" sz="93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4208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8" y="978871"/>
            <a:ext cx="7708959" cy="4493365"/>
          </a:xfrm>
        </p:spPr>
        <p:txBody>
          <a:bodyPr anchor="ctr">
            <a:normAutofit/>
          </a:bodyPr>
          <a:lstStyle>
            <a:lvl1pPr algn="l">
              <a:defRPr sz="5613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1547" y="6776508"/>
            <a:ext cx="7708960" cy="130774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7">
                <a:solidFill>
                  <a:schemeClr val="accent1"/>
                </a:solidFill>
              </a:defRPr>
            </a:lvl1pPr>
            <a:lvl2pPr marL="534650" indent="0">
              <a:buFontTx/>
              <a:buNone/>
              <a:defRPr/>
            </a:lvl2pPr>
            <a:lvl3pPr marL="1069299" indent="0">
              <a:buFontTx/>
              <a:buNone/>
              <a:defRPr/>
            </a:lvl3pPr>
            <a:lvl4pPr marL="1603949" indent="0">
              <a:buFontTx/>
              <a:buNone/>
              <a:defRPr/>
            </a:lvl4pPr>
            <a:lvl5pPr marL="213859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8084256"/>
            <a:ext cx="7708960" cy="113834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661540"/>
            <a:ext cx="1588522" cy="79258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53" y="7774541"/>
            <a:ext cx="684099" cy="569663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079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1109595"/>
            <a:ext cx="1588522" cy="79258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663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4065" y="978870"/>
            <a:ext cx="1936754" cy="824373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1548" y="978870"/>
            <a:ext cx="5515507" cy="8243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1109595"/>
            <a:ext cx="1588522" cy="79258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216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597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05" y="973727"/>
            <a:ext cx="7705702" cy="19984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547" y="3328811"/>
            <a:ext cx="7708960" cy="58937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1109595"/>
            <a:ext cx="1588522" cy="79258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7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3236701"/>
            <a:ext cx="7708960" cy="2291600"/>
          </a:xfrm>
        </p:spPr>
        <p:txBody>
          <a:bodyPr anchor="b"/>
          <a:lstStyle>
            <a:lvl1pPr algn="l">
              <a:defRPr sz="4678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5587647"/>
            <a:ext cx="7708960" cy="1342383"/>
          </a:xfrm>
        </p:spPr>
        <p:txBody>
          <a:bodyPr anchor="t"/>
          <a:lstStyle>
            <a:lvl1pPr marL="0" indent="0" algn="l">
              <a:buNone/>
              <a:defRPr sz="233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465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2pPr>
            <a:lvl3pPr marL="1069299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603949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4pPr>
            <a:lvl5pPr marL="2138599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5pPr>
            <a:lvl6pPr marL="267324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6pPr>
            <a:lvl7pPr marL="320789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7pPr>
            <a:lvl8pPr marL="374254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8pPr>
            <a:lvl9pPr marL="4277197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8" y="4940369"/>
            <a:ext cx="1588522" cy="79258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53" y="5061460"/>
            <a:ext cx="684099" cy="569663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72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1548" y="3333658"/>
            <a:ext cx="3739335" cy="58778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1684" y="3333658"/>
            <a:ext cx="3738823" cy="58778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68" y="1109595"/>
            <a:ext cx="1588522" cy="79258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53" y="1229088"/>
            <a:ext cx="684099" cy="569663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75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203" y="3473949"/>
            <a:ext cx="3361680" cy="899075"/>
          </a:xfrm>
        </p:spPr>
        <p:txBody>
          <a:bodyPr anchor="b">
            <a:noAutofit/>
          </a:bodyPr>
          <a:lstStyle>
            <a:lvl1pPr marL="0" indent="0">
              <a:buNone/>
              <a:defRPr sz="2807" b="0"/>
            </a:lvl1pPr>
            <a:lvl2pPr marL="534650" indent="0">
              <a:buNone/>
              <a:defRPr sz="2339" b="1"/>
            </a:lvl2pPr>
            <a:lvl3pPr marL="1069299" indent="0">
              <a:buNone/>
              <a:defRPr sz="2105" b="1"/>
            </a:lvl3pPr>
            <a:lvl4pPr marL="1603949" indent="0">
              <a:buNone/>
              <a:defRPr sz="1871" b="1"/>
            </a:lvl4pPr>
            <a:lvl5pPr marL="2138599" indent="0">
              <a:buNone/>
              <a:defRPr sz="1871" b="1"/>
            </a:lvl5pPr>
            <a:lvl6pPr marL="2673248" indent="0">
              <a:buNone/>
              <a:defRPr sz="1871" b="1"/>
            </a:lvl6pPr>
            <a:lvl7pPr marL="3207898" indent="0">
              <a:buNone/>
              <a:defRPr sz="1871" b="1"/>
            </a:lvl7pPr>
            <a:lvl8pPr marL="3742548" indent="0">
              <a:buNone/>
              <a:defRPr sz="1871" b="1"/>
            </a:lvl8pPr>
            <a:lvl9pPr marL="4277197" indent="0">
              <a:buNone/>
              <a:defRPr sz="18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1546" y="4373025"/>
            <a:ext cx="3739336" cy="484547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4559" y="3468913"/>
            <a:ext cx="3360093" cy="899075"/>
          </a:xfrm>
        </p:spPr>
        <p:txBody>
          <a:bodyPr anchor="b">
            <a:noAutofit/>
          </a:bodyPr>
          <a:lstStyle>
            <a:lvl1pPr marL="0" indent="0">
              <a:buNone/>
              <a:defRPr sz="2807" b="0"/>
            </a:lvl1pPr>
            <a:lvl2pPr marL="534650" indent="0">
              <a:buNone/>
              <a:defRPr sz="2339" b="1"/>
            </a:lvl2pPr>
            <a:lvl3pPr marL="1069299" indent="0">
              <a:buNone/>
              <a:defRPr sz="2105" b="1"/>
            </a:lvl3pPr>
            <a:lvl4pPr marL="1603949" indent="0">
              <a:buNone/>
              <a:defRPr sz="1871" b="1"/>
            </a:lvl4pPr>
            <a:lvl5pPr marL="2138599" indent="0">
              <a:buNone/>
              <a:defRPr sz="1871" b="1"/>
            </a:lvl5pPr>
            <a:lvl6pPr marL="2673248" indent="0">
              <a:buNone/>
              <a:defRPr sz="1871" b="1"/>
            </a:lvl6pPr>
            <a:lvl7pPr marL="3207898" indent="0">
              <a:buNone/>
              <a:defRPr sz="1871" b="1"/>
            </a:lvl7pPr>
            <a:lvl8pPr marL="3742548" indent="0">
              <a:buNone/>
              <a:defRPr sz="1871" b="1"/>
            </a:lvl8pPr>
            <a:lvl9pPr marL="4277197" indent="0">
              <a:buNone/>
              <a:defRPr sz="18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7483" y="4367989"/>
            <a:ext cx="3737170" cy="484547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8" y="1109595"/>
            <a:ext cx="1588522" cy="79258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53" y="1229088"/>
            <a:ext cx="684099" cy="569663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42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04" y="973727"/>
            <a:ext cx="7705703" cy="19984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68" y="1109595"/>
            <a:ext cx="1588522" cy="79258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55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68" y="1109595"/>
            <a:ext cx="1588522" cy="79258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11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695980"/>
            <a:ext cx="3075152" cy="1523228"/>
          </a:xfrm>
        </p:spPr>
        <p:txBody>
          <a:bodyPr anchor="b"/>
          <a:lstStyle>
            <a:lvl1pPr algn="l">
              <a:defRPr sz="233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7253" y="695982"/>
            <a:ext cx="4433254" cy="844834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2494132"/>
            <a:ext cx="3075152" cy="6650190"/>
          </a:xfrm>
        </p:spPr>
        <p:txBody>
          <a:bodyPr/>
          <a:lstStyle>
            <a:lvl1pPr marL="0" indent="0">
              <a:buNone/>
              <a:defRPr sz="1637"/>
            </a:lvl1pPr>
            <a:lvl2pPr marL="534650" indent="0">
              <a:buNone/>
              <a:defRPr sz="1403"/>
            </a:lvl2pPr>
            <a:lvl3pPr marL="1069299" indent="0">
              <a:buNone/>
              <a:defRPr sz="1169"/>
            </a:lvl3pPr>
            <a:lvl4pPr marL="1603949" indent="0">
              <a:buNone/>
              <a:defRPr sz="1052"/>
            </a:lvl4pPr>
            <a:lvl5pPr marL="2138599" indent="0">
              <a:buNone/>
              <a:defRPr sz="1052"/>
            </a:lvl5pPr>
            <a:lvl6pPr marL="2673248" indent="0">
              <a:buNone/>
              <a:defRPr sz="1052"/>
            </a:lvl6pPr>
            <a:lvl7pPr marL="3207898" indent="0">
              <a:buNone/>
              <a:defRPr sz="1052"/>
            </a:lvl7pPr>
            <a:lvl8pPr marL="3742548" indent="0">
              <a:buNone/>
              <a:defRPr sz="1052"/>
            </a:lvl8pPr>
            <a:lvl9pPr marL="4277197" indent="0">
              <a:buNone/>
              <a:defRPr sz="105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1109595"/>
            <a:ext cx="1588522" cy="79258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25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7489825"/>
            <a:ext cx="7708960" cy="884216"/>
          </a:xfrm>
        </p:spPr>
        <p:txBody>
          <a:bodyPr anchor="b">
            <a:normAutofit/>
          </a:bodyPr>
          <a:lstStyle>
            <a:lvl1pPr algn="l">
              <a:defRPr sz="2807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71547" y="990663"/>
            <a:ext cx="7708960" cy="6014467"/>
          </a:xfrm>
        </p:spPr>
        <p:txBody>
          <a:bodyPr anchor="t">
            <a:normAutofit/>
          </a:bodyPr>
          <a:lstStyle>
            <a:lvl1pPr marL="0" indent="0" algn="ctr">
              <a:buNone/>
              <a:defRPr sz="1871"/>
            </a:lvl1pPr>
            <a:lvl2pPr marL="534650" indent="0">
              <a:buNone/>
              <a:defRPr sz="1871"/>
            </a:lvl2pPr>
            <a:lvl3pPr marL="1069299" indent="0">
              <a:buNone/>
              <a:defRPr sz="1871"/>
            </a:lvl3pPr>
            <a:lvl4pPr marL="1603949" indent="0">
              <a:buNone/>
              <a:defRPr sz="1871"/>
            </a:lvl4pPr>
            <a:lvl5pPr marL="2138599" indent="0">
              <a:buNone/>
              <a:defRPr sz="1871"/>
            </a:lvl5pPr>
            <a:lvl6pPr marL="2673248" indent="0">
              <a:buNone/>
              <a:defRPr sz="1871"/>
            </a:lvl6pPr>
            <a:lvl7pPr marL="3207898" indent="0">
              <a:buNone/>
              <a:defRPr sz="1871"/>
            </a:lvl7pPr>
            <a:lvl8pPr marL="3742548" indent="0">
              <a:buNone/>
              <a:defRPr sz="1871"/>
            </a:lvl8pPr>
            <a:lvl9pPr marL="4277197" indent="0">
              <a:buNone/>
              <a:defRPr sz="1871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8374041"/>
            <a:ext cx="7708960" cy="770282"/>
          </a:xfrm>
        </p:spPr>
        <p:txBody>
          <a:bodyPr>
            <a:normAutofit/>
          </a:bodyPr>
          <a:lstStyle>
            <a:lvl1pPr marL="0" indent="0">
              <a:buNone/>
              <a:defRPr sz="1403"/>
            </a:lvl1pPr>
            <a:lvl2pPr marL="534650" indent="0">
              <a:buNone/>
              <a:defRPr sz="1403"/>
            </a:lvl2pPr>
            <a:lvl3pPr marL="1069299" indent="0">
              <a:buNone/>
              <a:defRPr sz="1169"/>
            </a:lvl3pPr>
            <a:lvl4pPr marL="1603949" indent="0">
              <a:buNone/>
              <a:defRPr sz="1052"/>
            </a:lvl4pPr>
            <a:lvl5pPr marL="2138599" indent="0">
              <a:buNone/>
              <a:defRPr sz="1052"/>
            </a:lvl5pPr>
            <a:lvl6pPr marL="2673248" indent="0">
              <a:buNone/>
              <a:defRPr sz="1052"/>
            </a:lvl6pPr>
            <a:lvl7pPr marL="3207898" indent="0">
              <a:buNone/>
              <a:defRPr sz="1052"/>
            </a:lvl7pPr>
            <a:lvl8pPr marL="3742548" indent="0">
              <a:buNone/>
              <a:defRPr sz="1052"/>
            </a:lvl8pPr>
            <a:lvl9pPr marL="4277197" indent="0">
              <a:buNone/>
              <a:defRPr sz="105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661540"/>
            <a:ext cx="1588522" cy="79258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53" y="7774541"/>
            <a:ext cx="684099" cy="569663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62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56658"/>
            <a:ext cx="2316903" cy="10357489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3881" y="445"/>
            <a:ext cx="2283074" cy="10691899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13868" cy="10699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4804" y="973727"/>
            <a:ext cx="7705703" cy="19984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3328811"/>
            <a:ext cx="7708960" cy="6063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9390" y="9571876"/>
            <a:ext cx="896239" cy="5775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546" y="9572999"/>
            <a:ext cx="6685115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97853" y="1229088"/>
            <a:ext cx="684099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39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9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534650" rtl="0" eaLnBrk="1" latinLnBrk="0" hangingPunct="1">
        <a:spcBef>
          <a:spcPct val="0"/>
        </a:spcBef>
        <a:buNone/>
        <a:defRPr sz="421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0987" indent="-400987" algn="l" defTabSz="534650" rtl="0" eaLnBrk="1" latinLnBrk="0" hangingPunct="1">
        <a:spcBef>
          <a:spcPts val="1169"/>
        </a:spcBef>
        <a:spcAft>
          <a:spcPts val="0"/>
        </a:spcAft>
        <a:buClr>
          <a:schemeClr val="accent1"/>
        </a:buClr>
        <a:buFont typeface="Wingdings 3" charset="2"/>
        <a:buChar char=""/>
        <a:defRPr sz="210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68806" indent="-334156" algn="l" defTabSz="534650" rtl="0" eaLnBrk="1" latinLnBrk="0" hangingPunct="1">
        <a:spcBef>
          <a:spcPts val="11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36624" indent="-267325" algn="l" defTabSz="534650" rtl="0" eaLnBrk="1" latinLnBrk="0" hangingPunct="1">
        <a:spcBef>
          <a:spcPts val="11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63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71274" indent="-267325" algn="l" defTabSz="534650" rtl="0" eaLnBrk="1" latinLnBrk="0" hangingPunct="1">
        <a:spcBef>
          <a:spcPts val="11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05924" indent="-267325" algn="l" defTabSz="534650" rtl="0" eaLnBrk="1" latinLnBrk="0" hangingPunct="1">
        <a:spcBef>
          <a:spcPts val="11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940573" indent="-267325" algn="l" defTabSz="534650" rtl="0" eaLnBrk="1" latinLnBrk="0" hangingPunct="1">
        <a:spcBef>
          <a:spcPts val="11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475223" indent="-267325" algn="l" defTabSz="534650" rtl="0" eaLnBrk="1" latinLnBrk="0" hangingPunct="1">
        <a:spcBef>
          <a:spcPts val="11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009873" indent="-267325" algn="l" defTabSz="534650" rtl="0" eaLnBrk="1" latinLnBrk="0" hangingPunct="1">
        <a:spcBef>
          <a:spcPts val="11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544522" indent="-267325" algn="l" defTabSz="534650" rtl="0" eaLnBrk="1" latinLnBrk="0" hangingPunct="1">
        <a:spcBef>
          <a:spcPts val="11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65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50" algn="l" defTabSz="53465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99" algn="l" defTabSz="53465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949" algn="l" defTabSz="53465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599" algn="l" defTabSz="53465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248" algn="l" defTabSz="53465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898" algn="l" defTabSz="53465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548" algn="l" defTabSz="53465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7197" algn="l" defTabSz="53465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mailto:raifo@dcv.ru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2351" y="1348359"/>
            <a:ext cx="8202549" cy="1888979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802005" marR="5080" indent="-789940">
              <a:lnSpc>
                <a:spcPct val="150000"/>
              </a:lnSpc>
              <a:spcBef>
                <a:spcPts val="330"/>
              </a:spcBef>
            </a:pPr>
            <a:r>
              <a:rPr sz="4000" spc="75" dirty="0">
                <a:solidFill>
                  <a:srgbClr val="17365D"/>
                </a:solidFill>
                <a:latin typeface="Malgun Gothic"/>
                <a:cs typeface="Malgun Gothic"/>
              </a:rPr>
              <a:t>Муниципальное</a:t>
            </a:r>
            <a:r>
              <a:rPr sz="4000" spc="245" dirty="0">
                <a:solidFill>
                  <a:srgbClr val="17365D"/>
                </a:solidFill>
                <a:latin typeface="Malgun Gothic"/>
                <a:cs typeface="Malgun Gothic"/>
              </a:rPr>
              <a:t> </a:t>
            </a:r>
            <a:r>
              <a:rPr sz="4000" spc="65" dirty="0">
                <a:solidFill>
                  <a:srgbClr val="17365D"/>
                </a:solidFill>
                <a:latin typeface="Malgun Gothic"/>
                <a:cs typeface="Malgun Gothic"/>
              </a:rPr>
              <a:t>образование </a:t>
            </a:r>
            <a:r>
              <a:rPr sz="4000" spc="-894" dirty="0">
                <a:solidFill>
                  <a:srgbClr val="17365D"/>
                </a:solidFill>
                <a:latin typeface="Malgun Gothic"/>
                <a:cs typeface="Malgun Gothic"/>
              </a:rPr>
              <a:t> </a:t>
            </a:r>
            <a:r>
              <a:rPr sz="4000" spc="65" dirty="0">
                <a:solidFill>
                  <a:srgbClr val="17365D"/>
                </a:solidFill>
                <a:latin typeface="Malgun Gothic"/>
                <a:cs typeface="Malgun Gothic"/>
              </a:rPr>
              <a:t>Боготольский</a:t>
            </a:r>
            <a:r>
              <a:rPr sz="4000" spc="-25" dirty="0">
                <a:solidFill>
                  <a:srgbClr val="17365D"/>
                </a:solidFill>
                <a:latin typeface="Malgun Gothic"/>
                <a:cs typeface="Malgun Gothic"/>
              </a:rPr>
              <a:t> </a:t>
            </a:r>
            <a:r>
              <a:rPr sz="4000" spc="70" dirty="0">
                <a:solidFill>
                  <a:srgbClr val="17365D"/>
                </a:solidFill>
                <a:latin typeface="Malgun Gothic"/>
                <a:cs typeface="Malgun Gothic"/>
              </a:rPr>
              <a:t>район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03500" y="4070266"/>
            <a:ext cx="7107427" cy="2390078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603885" marR="5080" indent="-591820">
              <a:lnSpc>
                <a:spcPct val="150000"/>
              </a:lnSpc>
              <a:spcBef>
                <a:spcPts val="450"/>
              </a:spcBef>
            </a:pPr>
            <a:r>
              <a:rPr sz="5400" b="1" spc="455" dirty="0">
                <a:solidFill>
                  <a:srgbClr val="4F2171"/>
                </a:solidFill>
                <a:latin typeface="Malgun Gothic"/>
                <a:cs typeface="Malgun Gothic"/>
              </a:rPr>
              <a:t>БЮДЖЕТ</a:t>
            </a:r>
            <a:r>
              <a:rPr sz="5400" b="1" spc="-25" dirty="0">
                <a:solidFill>
                  <a:srgbClr val="4F2171"/>
                </a:solidFill>
                <a:latin typeface="Malgun Gothic"/>
                <a:cs typeface="Malgun Gothic"/>
              </a:rPr>
              <a:t> </a:t>
            </a:r>
            <a:r>
              <a:rPr sz="5400" b="1" spc="425" dirty="0">
                <a:solidFill>
                  <a:srgbClr val="4F2171"/>
                </a:solidFill>
                <a:latin typeface="Malgun Gothic"/>
                <a:cs typeface="Malgun Gothic"/>
              </a:rPr>
              <a:t>ДЛЯ </a:t>
            </a:r>
            <a:r>
              <a:rPr sz="5400" b="1" spc="-1390" dirty="0">
                <a:solidFill>
                  <a:srgbClr val="4F2171"/>
                </a:solidFill>
                <a:latin typeface="Malgun Gothic"/>
                <a:cs typeface="Malgun Gothic"/>
              </a:rPr>
              <a:t> </a:t>
            </a:r>
            <a:r>
              <a:rPr sz="5400" b="1" spc="430" dirty="0">
                <a:solidFill>
                  <a:srgbClr val="4F2171"/>
                </a:solidFill>
                <a:latin typeface="Malgun Gothic"/>
                <a:cs typeface="Malgun Gothic"/>
              </a:rPr>
              <a:t>ГРАЖДАН</a:t>
            </a:r>
            <a:endParaRPr sz="5400" dirty="0">
              <a:solidFill>
                <a:srgbClr val="4F2171"/>
              </a:solidFill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50857" y="8016875"/>
            <a:ext cx="4591685" cy="160972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-8890" algn="ctr">
              <a:lnSpc>
                <a:spcPts val="2280"/>
              </a:lnSpc>
              <a:spcBef>
                <a:spcPts val="265"/>
              </a:spcBef>
            </a:pPr>
            <a:r>
              <a:rPr sz="2000" b="1" spc="55" dirty="0">
                <a:solidFill>
                  <a:srgbClr val="17365D"/>
                </a:solidFill>
                <a:latin typeface="Malgun Gothic"/>
                <a:cs typeface="Malgun Gothic"/>
              </a:rPr>
              <a:t>Исполнение </a:t>
            </a:r>
            <a:r>
              <a:rPr sz="2000" b="1" spc="50" dirty="0">
                <a:solidFill>
                  <a:srgbClr val="17365D"/>
                </a:solidFill>
                <a:latin typeface="Malgun Gothic"/>
                <a:cs typeface="Malgun Gothic"/>
              </a:rPr>
              <a:t>районного </a:t>
            </a:r>
            <a:r>
              <a:rPr sz="2000" b="1" spc="55" dirty="0">
                <a:solidFill>
                  <a:srgbClr val="17365D"/>
                </a:solidFill>
                <a:latin typeface="Malgun Gothic"/>
                <a:cs typeface="Malgun Gothic"/>
              </a:rPr>
              <a:t>бюджета </a:t>
            </a:r>
            <a:r>
              <a:rPr sz="2000" b="1" spc="60" dirty="0">
                <a:solidFill>
                  <a:srgbClr val="17365D"/>
                </a:solidFill>
                <a:latin typeface="Malgun Gothic"/>
                <a:cs typeface="Malgun Gothic"/>
              </a:rPr>
              <a:t> </a:t>
            </a:r>
            <a:r>
              <a:rPr sz="2000" b="1" spc="50" dirty="0">
                <a:solidFill>
                  <a:srgbClr val="17365D"/>
                </a:solidFill>
                <a:latin typeface="Malgun Gothic"/>
                <a:cs typeface="Malgun Gothic"/>
              </a:rPr>
              <a:t>Боготольского</a:t>
            </a:r>
            <a:r>
              <a:rPr sz="2000" b="1" spc="25" dirty="0">
                <a:solidFill>
                  <a:srgbClr val="17365D"/>
                </a:solidFill>
                <a:latin typeface="Malgun Gothic"/>
                <a:cs typeface="Malgun Gothic"/>
              </a:rPr>
              <a:t> </a:t>
            </a:r>
            <a:r>
              <a:rPr sz="2000" b="1" spc="50" dirty="0">
                <a:solidFill>
                  <a:srgbClr val="17365D"/>
                </a:solidFill>
                <a:latin typeface="Malgun Gothic"/>
                <a:cs typeface="Malgun Gothic"/>
              </a:rPr>
              <a:t>района</a:t>
            </a:r>
            <a:r>
              <a:rPr sz="2000" b="1" spc="-15" dirty="0">
                <a:solidFill>
                  <a:srgbClr val="17365D"/>
                </a:solidFill>
                <a:latin typeface="Malgun Gothic"/>
                <a:cs typeface="Malgun Gothic"/>
              </a:rPr>
              <a:t> </a:t>
            </a:r>
            <a:r>
              <a:rPr sz="2000" b="1" spc="55" dirty="0">
                <a:solidFill>
                  <a:srgbClr val="17365D"/>
                </a:solidFill>
                <a:latin typeface="Malgun Gothic"/>
                <a:cs typeface="Malgun Gothic"/>
              </a:rPr>
              <a:t>за</a:t>
            </a:r>
            <a:r>
              <a:rPr sz="2000" b="1" dirty="0">
                <a:solidFill>
                  <a:srgbClr val="17365D"/>
                </a:solidFill>
                <a:latin typeface="Malgun Gothic"/>
                <a:cs typeface="Malgun Gothic"/>
              </a:rPr>
              <a:t> </a:t>
            </a:r>
            <a:r>
              <a:rPr sz="2000" b="1" spc="50" dirty="0">
                <a:solidFill>
                  <a:srgbClr val="17365D"/>
                </a:solidFill>
                <a:latin typeface="Malgun Gothic"/>
                <a:cs typeface="Malgun Gothic"/>
              </a:rPr>
              <a:t>2021</a:t>
            </a:r>
            <a:r>
              <a:rPr sz="2000" b="1" dirty="0">
                <a:solidFill>
                  <a:srgbClr val="17365D"/>
                </a:solidFill>
                <a:latin typeface="Malgun Gothic"/>
                <a:cs typeface="Malgun Gothic"/>
              </a:rPr>
              <a:t> </a:t>
            </a:r>
            <a:r>
              <a:rPr sz="2000" b="1" spc="45" dirty="0">
                <a:solidFill>
                  <a:srgbClr val="17365D"/>
                </a:solidFill>
                <a:latin typeface="Malgun Gothic"/>
                <a:cs typeface="Malgun Gothic"/>
              </a:rPr>
              <a:t>год</a:t>
            </a:r>
            <a:endParaRPr sz="2000" dirty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750" dirty="0">
              <a:latin typeface="Malgun Gothic"/>
              <a:cs typeface="Malgun Gothic"/>
            </a:endParaRPr>
          </a:p>
          <a:p>
            <a:pPr marL="1576705" marR="1569720" indent="-2540" algn="ctr">
              <a:lnSpc>
                <a:spcPts val="2280"/>
              </a:lnSpc>
            </a:pPr>
            <a:r>
              <a:rPr sz="2000" b="1" spc="110" dirty="0">
                <a:solidFill>
                  <a:srgbClr val="17365D"/>
                </a:solidFill>
                <a:latin typeface="Malgun Gothic"/>
                <a:cs typeface="Malgun Gothic"/>
              </a:rPr>
              <a:t>Боготол </a:t>
            </a:r>
            <a:r>
              <a:rPr sz="2000" b="1" spc="114" dirty="0">
                <a:solidFill>
                  <a:srgbClr val="17365D"/>
                </a:solidFill>
                <a:latin typeface="Malgun Gothic"/>
                <a:cs typeface="Malgun Gothic"/>
              </a:rPr>
              <a:t> </a:t>
            </a:r>
            <a:r>
              <a:rPr sz="2000" b="1" spc="-10" dirty="0">
                <a:solidFill>
                  <a:srgbClr val="17365D"/>
                </a:solidFill>
                <a:latin typeface="Malgun Gothic"/>
                <a:cs typeface="Malgun Gothic"/>
              </a:rPr>
              <a:t>май</a:t>
            </a:r>
            <a:r>
              <a:rPr sz="2000" b="1" spc="10" dirty="0">
                <a:solidFill>
                  <a:srgbClr val="17365D"/>
                </a:solidFill>
                <a:latin typeface="Malgun Gothic"/>
                <a:cs typeface="Malgun Gothic"/>
              </a:rPr>
              <a:t> </a:t>
            </a:r>
            <a:r>
              <a:rPr sz="2000" b="1" spc="-5" dirty="0">
                <a:solidFill>
                  <a:srgbClr val="17365D"/>
                </a:solidFill>
                <a:latin typeface="Malgun Gothic"/>
                <a:cs typeface="Malgun Gothic"/>
              </a:rPr>
              <a:t>2022</a:t>
            </a:r>
            <a:r>
              <a:rPr sz="2000" b="1" spc="-25" dirty="0">
                <a:solidFill>
                  <a:srgbClr val="17365D"/>
                </a:solidFill>
                <a:latin typeface="Malgun Gothic"/>
                <a:cs typeface="Malgun Gothic"/>
              </a:rPr>
              <a:t> </a:t>
            </a:r>
            <a:r>
              <a:rPr sz="2000" b="1" spc="-15" dirty="0">
                <a:solidFill>
                  <a:srgbClr val="17365D"/>
                </a:solidFill>
                <a:latin typeface="Malgun Gothic"/>
                <a:cs typeface="Malgun Gothic"/>
              </a:rPr>
              <a:t>г.</a:t>
            </a:r>
            <a:endParaRPr sz="2000" dirty="0">
              <a:latin typeface="Malgun Gothic"/>
              <a:cs typeface="Malgun Gothic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738" y="1616075"/>
            <a:ext cx="1158875" cy="1105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588746" y="2426970"/>
            <a:ext cx="9515909" cy="7493000"/>
            <a:chOff x="758190" y="2430145"/>
            <a:chExt cx="6310630" cy="7493000"/>
          </a:xfrm>
        </p:grpSpPr>
        <p:sp>
          <p:nvSpPr>
            <p:cNvPr id="4" name="object 4"/>
            <p:cNvSpPr/>
            <p:nvPr/>
          </p:nvSpPr>
          <p:spPr>
            <a:xfrm>
              <a:off x="758190" y="2463165"/>
              <a:ext cx="925194" cy="1321435"/>
            </a:xfrm>
            <a:custGeom>
              <a:avLst/>
              <a:gdLst/>
              <a:ahLst/>
              <a:cxnLst/>
              <a:rect l="l" t="t" r="r" b="b"/>
              <a:pathLst>
                <a:path w="925194" h="1321435">
                  <a:moveTo>
                    <a:pt x="925195" y="0"/>
                  </a:moveTo>
                  <a:lnTo>
                    <a:pt x="462915" y="462280"/>
                  </a:lnTo>
                  <a:lnTo>
                    <a:pt x="0" y="0"/>
                  </a:lnTo>
                  <a:lnTo>
                    <a:pt x="0" y="859155"/>
                  </a:lnTo>
                  <a:lnTo>
                    <a:pt x="462915" y="1321435"/>
                  </a:lnTo>
                  <a:lnTo>
                    <a:pt x="925195" y="859155"/>
                  </a:lnTo>
                  <a:lnTo>
                    <a:pt x="925195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8190" y="2430145"/>
              <a:ext cx="6310630" cy="1354455"/>
            </a:xfrm>
            <a:custGeom>
              <a:avLst/>
              <a:gdLst/>
              <a:ahLst/>
              <a:cxnLst/>
              <a:rect l="l" t="t" r="r" b="b"/>
              <a:pathLst>
                <a:path w="6310630" h="1354454">
                  <a:moveTo>
                    <a:pt x="925195" y="33019"/>
                  </a:moveTo>
                  <a:lnTo>
                    <a:pt x="925195" y="892175"/>
                  </a:lnTo>
                  <a:lnTo>
                    <a:pt x="462915" y="1354454"/>
                  </a:lnTo>
                  <a:lnTo>
                    <a:pt x="0" y="892175"/>
                  </a:lnTo>
                  <a:lnTo>
                    <a:pt x="0" y="33019"/>
                  </a:lnTo>
                  <a:lnTo>
                    <a:pt x="462915" y="495300"/>
                  </a:lnTo>
                  <a:lnTo>
                    <a:pt x="925195" y="33019"/>
                  </a:lnTo>
                  <a:close/>
                </a:path>
                <a:path w="6310630" h="1354454">
                  <a:moveTo>
                    <a:pt x="6310630" y="154304"/>
                  </a:moveTo>
                  <a:lnTo>
                    <a:pt x="6310630" y="771525"/>
                  </a:lnTo>
                  <a:lnTo>
                    <a:pt x="6303010" y="820419"/>
                  </a:lnTo>
                  <a:lnTo>
                    <a:pt x="6281420" y="862329"/>
                  </a:lnTo>
                  <a:lnTo>
                    <a:pt x="6247765" y="895984"/>
                  </a:lnTo>
                  <a:lnTo>
                    <a:pt x="6205220" y="918209"/>
                  </a:lnTo>
                  <a:lnTo>
                    <a:pt x="6156960" y="925829"/>
                  </a:lnTo>
                  <a:lnTo>
                    <a:pt x="925195" y="925829"/>
                  </a:lnTo>
                  <a:lnTo>
                    <a:pt x="925195" y="0"/>
                  </a:lnTo>
                  <a:lnTo>
                    <a:pt x="6156960" y="0"/>
                  </a:lnTo>
                  <a:lnTo>
                    <a:pt x="6205220" y="8254"/>
                  </a:lnTo>
                  <a:lnTo>
                    <a:pt x="6247765" y="29844"/>
                  </a:lnTo>
                  <a:lnTo>
                    <a:pt x="6281420" y="63500"/>
                  </a:lnTo>
                  <a:lnTo>
                    <a:pt x="6303010" y="105409"/>
                  </a:lnTo>
                  <a:lnTo>
                    <a:pt x="6310630" y="154304"/>
                  </a:lnTo>
                  <a:close/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8190" y="3717480"/>
              <a:ext cx="925194" cy="1320165"/>
            </a:xfrm>
            <a:custGeom>
              <a:avLst/>
              <a:gdLst/>
              <a:ahLst/>
              <a:cxnLst/>
              <a:rect l="l" t="t" r="r" b="b"/>
              <a:pathLst>
                <a:path w="925194" h="1322070">
                  <a:moveTo>
                    <a:pt x="925195" y="0"/>
                  </a:moveTo>
                  <a:lnTo>
                    <a:pt x="462915" y="462279"/>
                  </a:lnTo>
                  <a:lnTo>
                    <a:pt x="0" y="0"/>
                  </a:lnTo>
                  <a:lnTo>
                    <a:pt x="0" y="859154"/>
                  </a:lnTo>
                  <a:lnTo>
                    <a:pt x="462915" y="1322069"/>
                  </a:lnTo>
                  <a:lnTo>
                    <a:pt x="925195" y="859154"/>
                  </a:lnTo>
                  <a:lnTo>
                    <a:pt x="925195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r>
                <a:rPr lang="ru-RU" dirty="0" smtClean="0"/>
                <a:t>    </a:t>
              </a:r>
            </a:p>
            <a:p>
              <a:endParaRPr lang="ru-RU" dirty="0"/>
            </a:p>
            <a:p>
              <a:pPr marL="12700">
                <a:lnSpc>
                  <a:spcPts val="2710"/>
                </a:lnSpc>
              </a:pPr>
              <a:r>
                <a:rPr lang="ru-RU" dirty="0" smtClean="0"/>
                <a:t>     </a:t>
              </a:r>
              <a:r>
                <a:rPr lang="ru-RU" sz="2400" spc="-5" dirty="0">
                  <a:solidFill>
                    <a:srgbClr val="FFFFFF"/>
                  </a:solidFill>
                  <a:latin typeface="Calibri"/>
                  <a:cs typeface="Calibri"/>
                </a:rPr>
                <a:t>з</a:t>
              </a:r>
              <a:r>
                <a:rPr lang="ru-RU" sz="2400" spc="-5" dirty="0" smtClean="0">
                  <a:solidFill>
                    <a:srgbClr val="FFFFFF"/>
                  </a:solidFill>
                  <a:latin typeface="Calibri"/>
                  <a:cs typeface="Calibri"/>
                </a:rPr>
                <a:t>адача</a:t>
              </a:r>
              <a:endParaRPr sz="2400" spc="-5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58190" y="3656330"/>
              <a:ext cx="6310630" cy="1356360"/>
            </a:xfrm>
            <a:custGeom>
              <a:avLst/>
              <a:gdLst/>
              <a:ahLst/>
              <a:cxnLst/>
              <a:rect l="l" t="t" r="r" b="b"/>
              <a:pathLst>
                <a:path w="6310630" h="1356360">
                  <a:moveTo>
                    <a:pt x="925195" y="34290"/>
                  </a:moveTo>
                  <a:lnTo>
                    <a:pt x="925195" y="893445"/>
                  </a:lnTo>
                  <a:lnTo>
                    <a:pt x="462915" y="1356360"/>
                  </a:lnTo>
                  <a:lnTo>
                    <a:pt x="0" y="893445"/>
                  </a:lnTo>
                  <a:lnTo>
                    <a:pt x="0" y="34290"/>
                  </a:lnTo>
                  <a:lnTo>
                    <a:pt x="462915" y="496570"/>
                  </a:lnTo>
                  <a:lnTo>
                    <a:pt x="925195" y="34290"/>
                  </a:lnTo>
                  <a:close/>
                </a:path>
                <a:path w="6310630" h="1356360">
                  <a:moveTo>
                    <a:pt x="6310630" y="142875"/>
                  </a:moveTo>
                  <a:lnTo>
                    <a:pt x="6310630" y="715645"/>
                  </a:lnTo>
                  <a:lnTo>
                    <a:pt x="6303645" y="761364"/>
                  </a:lnTo>
                  <a:lnTo>
                    <a:pt x="6283325" y="800735"/>
                  </a:lnTo>
                  <a:lnTo>
                    <a:pt x="6252210" y="831214"/>
                  </a:lnTo>
                  <a:lnTo>
                    <a:pt x="6212840" y="851535"/>
                  </a:lnTo>
                  <a:lnTo>
                    <a:pt x="6167755" y="859154"/>
                  </a:lnTo>
                  <a:lnTo>
                    <a:pt x="925195" y="859154"/>
                  </a:lnTo>
                  <a:lnTo>
                    <a:pt x="925195" y="0"/>
                  </a:lnTo>
                  <a:lnTo>
                    <a:pt x="6167755" y="0"/>
                  </a:lnTo>
                  <a:lnTo>
                    <a:pt x="6212840" y="6984"/>
                  </a:lnTo>
                  <a:lnTo>
                    <a:pt x="6252210" y="27304"/>
                  </a:lnTo>
                  <a:lnTo>
                    <a:pt x="6283325" y="58420"/>
                  </a:lnTo>
                  <a:lnTo>
                    <a:pt x="6303645" y="97790"/>
                  </a:lnTo>
                  <a:lnTo>
                    <a:pt x="6310630" y="142875"/>
                  </a:lnTo>
                  <a:close/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8190" y="4918710"/>
              <a:ext cx="925194" cy="1322070"/>
            </a:xfrm>
            <a:custGeom>
              <a:avLst/>
              <a:gdLst/>
              <a:ahLst/>
              <a:cxnLst/>
              <a:rect l="l" t="t" r="r" b="b"/>
              <a:pathLst>
                <a:path w="925194" h="1322070">
                  <a:moveTo>
                    <a:pt x="925195" y="0"/>
                  </a:moveTo>
                  <a:lnTo>
                    <a:pt x="462915" y="462915"/>
                  </a:lnTo>
                  <a:lnTo>
                    <a:pt x="0" y="0"/>
                  </a:lnTo>
                  <a:lnTo>
                    <a:pt x="0" y="859155"/>
                  </a:lnTo>
                  <a:lnTo>
                    <a:pt x="462915" y="1322070"/>
                  </a:lnTo>
                  <a:lnTo>
                    <a:pt x="925195" y="859155"/>
                  </a:lnTo>
                  <a:lnTo>
                    <a:pt x="925195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r>
                <a:rPr lang="ru-RU" dirty="0" smtClean="0"/>
                <a:t>       </a:t>
              </a:r>
            </a:p>
            <a:p>
              <a:endParaRPr lang="ru-RU" dirty="0"/>
            </a:p>
            <a:p>
              <a:pPr marL="12700">
                <a:lnSpc>
                  <a:spcPts val="2710"/>
                </a:lnSpc>
              </a:pPr>
              <a:r>
                <a:rPr lang="ru-RU" sz="2400" spc="-5" dirty="0">
                  <a:solidFill>
                    <a:srgbClr val="FFFFFF"/>
                  </a:solidFill>
                  <a:latin typeface="Calibri"/>
                  <a:cs typeface="Calibri"/>
                </a:rPr>
                <a:t>    </a:t>
              </a:r>
              <a:r>
                <a:rPr lang="ru-RU" sz="2400" spc="-5" dirty="0" smtClean="0">
                  <a:solidFill>
                    <a:srgbClr val="FFFFFF"/>
                  </a:solidFill>
                  <a:latin typeface="Calibri"/>
                  <a:cs typeface="Calibri"/>
                </a:rPr>
                <a:t>задача</a:t>
              </a:r>
              <a:endParaRPr sz="2400" spc="-5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58190" y="4918710"/>
              <a:ext cx="6310630" cy="1322070"/>
            </a:xfrm>
            <a:custGeom>
              <a:avLst/>
              <a:gdLst/>
              <a:ahLst/>
              <a:cxnLst/>
              <a:rect l="l" t="t" r="r" b="b"/>
              <a:pathLst>
                <a:path w="6310630" h="1322070">
                  <a:moveTo>
                    <a:pt x="925195" y="0"/>
                  </a:moveTo>
                  <a:lnTo>
                    <a:pt x="925195" y="859155"/>
                  </a:lnTo>
                  <a:lnTo>
                    <a:pt x="462915" y="1322070"/>
                  </a:lnTo>
                  <a:lnTo>
                    <a:pt x="0" y="859155"/>
                  </a:lnTo>
                  <a:lnTo>
                    <a:pt x="0" y="0"/>
                  </a:lnTo>
                  <a:lnTo>
                    <a:pt x="462915" y="462915"/>
                  </a:lnTo>
                  <a:lnTo>
                    <a:pt x="925195" y="0"/>
                  </a:lnTo>
                  <a:close/>
                </a:path>
                <a:path w="6310630" h="1322070">
                  <a:moveTo>
                    <a:pt x="6310630" y="143510"/>
                  </a:moveTo>
                  <a:lnTo>
                    <a:pt x="6310630" y="716280"/>
                  </a:lnTo>
                  <a:lnTo>
                    <a:pt x="6303645" y="761365"/>
                  </a:lnTo>
                  <a:lnTo>
                    <a:pt x="6283325" y="800735"/>
                  </a:lnTo>
                  <a:lnTo>
                    <a:pt x="6252210" y="831850"/>
                  </a:lnTo>
                  <a:lnTo>
                    <a:pt x="6212840" y="852170"/>
                  </a:lnTo>
                  <a:lnTo>
                    <a:pt x="6167755" y="859155"/>
                  </a:lnTo>
                  <a:lnTo>
                    <a:pt x="925195" y="859155"/>
                  </a:lnTo>
                  <a:lnTo>
                    <a:pt x="925195" y="0"/>
                  </a:lnTo>
                  <a:lnTo>
                    <a:pt x="6167755" y="0"/>
                  </a:lnTo>
                  <a:lnTo>
                    <a:pt x="6212840" y="7620"/>
                  </a:lnTo>
                  <a:lnTo>
                    <a:pt x="6252210" y="27940"/>
                  </a:lnTo>
                  <a:lnTo>
                    <a:pt x="6283325" y="58420"/>
                  </a:lnTo>
                  <a:lnTo>
                    <a:pt x="6303645" y="97790"/>
                  </a:lnTo>
                  <a:lnTo>
                    <a:pt x="6310630" y="143510"/>
                  </a:lnTo>
                  <a:close/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8190" y="6146165"/>
              <a:ext cx="925194" cy="1322070"/>
            </a:xfrm>
            <a:custGeom>
              <a:avLst/>
              <a:gdLst/>
              <a:ahLst/>
              <a:cxnLst/>
              <a:rect l="l" t="t" r="r" b="b"/>
              <a:pathLst>
                <a:path w="925194" h="1322070">
                  <a:moveTo>
                    <a:pt x="925195" y="0"/>
                  </a:moveTo>
                  <a:lnTo>
                    <a:pt x="462915" y="462914"/>
                  </a:lnTo>
                  <a:lnTo>
                    <a:pt x="0" y="0"/>
                  </a:lnTo>
                  <a:lnTo>
                    <a:pt x="0" y="859154"/>
                  </a:lnTo>
                  <a:lnTo>
                    <a:pt x="462915" y="1322070"/>
                  </a:lnTo>
                  <a:lnTo>
                    <a:pt x="925195" y="859154"/>
                  </a:lnTo>
                  <a:lnTo>
                    <a:pt x="925195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8190" y="6146165"/>
              <a:ext cx="6310630" cy="1322070"/>
            </a:xfrm>
            <a:custGeom>
              <a:avLst/>
              <a:gdLst/>
              <a:ahLst/>
              <a:cxnLst/>
              <a:rect l="l" t="t" r="r" b="b"/>
              <a:pathLst>
                <a:path w="6310630" h="1322070">
                  <a:moveTo>
                    <a:pt x="925195" y="0"/>
                  </a:moveTo>
                  <a:lnTo>
                    <a:pt x="925195" y="859154"/>
                  </a:lnTo>
                  <a:lnTo>
                    <a:pt x="462915" y="1322070"/>
                  </a:lnTo>
                  <a:lnTo>
                    <a:pt x="0" y="859154"/>
                  </a:lnTo>
                  <a:lnTo>
                    <a:pt x="0" y="0"/>
                  </a:lnTo>
                  <a:lnTo>
                    <a:pt x="462915" y="462914"/>
                  </a:lnTo>
                  <a:lnTo>
                    <a:pt x="925195" y="0"/>
                  </a:lnTo>
                  <a:close/>
                </a:path>
                <a:path w="6310630" h="1322070">
                  <a:moveTo>
                    <a:pt x="6310630" y="143510"/>
                  </a:moveTo>
                  <a:lnTo>
                    <a:pt x="6310630" y="716279"/>
                  </a:lnTo>
                  <a:lnTo>
                    <a:pt x="6303645" y="761364"/>
                  </a:lnTo>
                  <a:lnTo>
                    <a:pt x="6283325" y="800735"/>
                  </a:lnTo>
                  <a:lnTo>
                    <a:pt x="6252210" y="831850"/>
                  </a:lnTo>
                  <a:lnTo>
                    <a:pt x="6212840" y="852169"/>
                  </a:lnTo>
                  <a:lnTo>
                    <a:pt x="6167755" y="859154"/>
                  </a:lnTo>
                  <a:lnTo>
                    <a:pt x="925195" y="859154"/>
                  </a:lnTo>
                  <a:lnTo>
                    <a:pt x="925195" y="0"/>
                  </a:lnTo>
                  <a:lnTo>
                    <a:pt x="6167755" y="0"/>
                  </a:lnTo>
                  <a:lnTo>
                    <a:pt x="6212840" y="7619"/>
                  </a:lnTo>
                  <a:lnTo>
                    <a:pt x="6252210" y="27939"/>
                  </a:lnTo>
                  <a:lnTo>
                    <a:pt x="6283325" y="59054"/>
                  </a:lnTo>
                  <a:lnTo>
                    <a:pt x="6303645" y="98425"/>
                  </a:lnTo>
                  <a:lnTo>
                    <a:pt x="6310630" y="143510"/>
                  </a:lnTo>
                  <a:close/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8190" y="7373620"/>
              <a:ext cx="925194" cy="1321435"/>
            </a:xfrm>
            <a:custGeom>
              <a:avLst/>
              <a:gdLst/>
              <a:ahLst/>
              <a:cxnLst/>
              <a:rect l="l" t="t" r="r" b="b"/>
              <a:pathLst>
                <a:path w="925194" h="1321434">
                  <a:moveTo>
                    <a:pt x="925195" y="0"/>
                  </a:moveTo>
                  <a:lnTo>
                    <a:pt x="462915" y="462279"/>
                  </a:lnTo>
                  <a:lnTo>
                    <a:pt x="0" y="0"/>
                  </a:lnTo>
                  <a:lnTo>
                    <a:pt x="0" y="859154"/>
                  </a:lnTo>
                  <a:lnTo>
                    <a:pt x="462915" y="1321434"/>
                  </a:lnTo>
                  <a:lnTo>
                    <a:pt x="925195" y="859154"/>
                  </a:lnTo>
                  <a:lnTo>
                    <a:pt x="925195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8190" y="7373620"/>
              <a:ext cx="925194" cy="1321435"/>
            </a:xfrm>
            <a:custGeom>
              <a:avLst/>
              <a:gdLst/>
              <a:ahLst/>
              <a:cxnLst/>
              <a:rect l="l" t="t" r="r" b="b"/>
              <a:pathLst>
                <a:path w="925194" h="1321434">
                  <a:moveTo>
                    <a:pt x="925195" y="0"/>
                  </a:moveTo>
                  <a:lnTo>
                    <a:pt x="925195" y="859154"/>
                  </a:lnTo>
                  <a:lnTo>
                    <a:pt x="462915" y="1321434"/>
                  </a:lnTo>
                  <a:lnTo>
                    <a:pt x="0" y="859154"/>
                  </a:lnTo>
                  <a:lnTo>
                    <a:pt x="0" y="0"/>
                  </a:lnTo>
                  <a:lnTo>
                    <a:pt x="462915" y="462279"/>
                  </a:lnTo>
                  <a:lnTo>
                    <a:pt x="925195" y="0"/>
                  </a:lnTo>
                  <a:close/>
                </a:path>
              </a:pathLst>
            </a:custGeom>
            <a:ln w="25400">
              <a:solidFill>
                <a:srgbClr val="00A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83384" y="7373620"/>
              <a:ext cx="5385435" cy="859155"/>
            </a:xfrm>
            <a:custGeom>
              <a:avLst/>
              <a:gdLst/>
              <a:ahLst/>
              <a:cxnLst/>
              <a:rect l="l" t="t" r="r" b="b"/>
              <a:pathLst>
                <a:path w="5385434" h="859154">
                  <a:moveTo>
                    <a:pt x="5385435" y="142874"/>
                  </a:moveTo>
                  <a:lnTo>
                    <a:pt x="5385435" y="715644"/>
                  </a:lnTo>
                  <a:lnTo>
                    <a:pt x="5378449" y="760729"/>
                  </a:lnTo>
                  <a:lnTo>
                    <a:pt x="5358130" y="800099"/>
                  </a:lnTo>
                  <a:lnTo>
                    <a:pt x="5327015" y="831214"/>
                  </a:lnTo>
                  <a:lnTo>
                    <a:pt x="5287645" y="851534"/>
                  </a:lnTo>
                  <a:lnTo>
                    <a:pt x="5242560" y="859154"/>
                  </a:lnTo>
                  <a:lnTo>
                    <a:pt x="0" y="859154"/>
                  </a:lnTo>
                  <a:lnTo>
                    <a:pt x="0" y="0"/>
                  </a:lnTo>
                  <a:lnTo>
                    <a:pt x="5242560" y="0"/>
                  </a:lnTo>
                  <a:lnTo>
                    <a:pt x="5287645" y="6984"/>
                  </a:lnTo>
                  <a:lnTo>
                    <a:pt x="5327015" y="27304"/>
                  </a:lnTo>
                  <a:lnTo>
                    <a:pt x="5358130" y="58419"/>
                  </a:lnTo>
                  <a:lnTo>
                    <a:pt x="5378449" y="97789"/>
                  </a:lnTo>
                  <a:lnTo>
                    <a:pt x="5385435" y="142874"/>
                  </a:lnTo>
                  <a:close/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8190" y="8601075"/>
              <a:ext cx="925194" cy="1322070"/>
            </a:xfrm>
            <a:custGeom>
              <a:avLst/>
              <a:gdLst/>
              <a:ahLst/>
              <a:cxnLst/>
              <a:rect l="l" t="t" r="r" b="b"/>
              <a:pathLst>
                <a:path w="925194" h="1322070">
                  <a:moveTo>
                    <a:pt x="925195" y="0"/>
                  </a:moveTo>
                  <a:lnTo>
                    <a:pt x="462915" y="462914"/>
                  </a:lnTo>
                  <a:lnTo>
                    <a:pt x="0" y="0"/>
                  </a:lnTo>
                  <a:lnTo>
                    <a:pt x="0" y="859154"/>
                  </a:lnTo>
                  <a:lnTo>
                    <a:pt x="462915" y="1322069"/>
                  </a:lnTo>
                  <a:lnTo>
                    <a:pt x="925195" y="859154"/>
                  </a:lnTo>
                  <a:lnTo>
                    <a:pt x="925195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58190" y="8601075"/>
              <a:ext cx="6310630" cy="1322070"/>
            </a:xfrm>
            <a:custGeom>
              <a:avLst/>
              <a:gdLst/>
              <a:ahLst/>
              <a:cxnLst/>
              <a:rect l="l" t="t" r="r" b="b"/>
              <a:pathLst>
                <a:path w="6310630" h="1322070">
                  <a:moveTo>
                    <a:pt x="925195" y="0"/>
                  </a:moveTo>
                  <a:lnTo>
                    <a:pt x="925195" y="859154"/>
                  </a:lnTo>
                  <a:lnTo>
                    <a:pt x="462915" y="1322069"/>
                  </a:lnTo>
                  <a:lnTo>
                    <a:pt x="0" y="859154"/>
                  </a:lnTo>
                  <a:lnTo>
                    <a:pt x="0" y="0"/>
                  </a:lnTo>
                  <a:lnTo>
                    <a:pt x="462915" y="462914"/>
                  </a:lnTo>
                  <a:lnTo>
                    <a:pt x="925195" y="0"/>
                  </a:lnTo>
                  <a:close/>
                </a:path>
                <a:path w="6310630" h="1322070">
                  <a:moveTo>
                    <a:pt x="6310630" y="142874"/>
                  </a:moveTo>
                  <a:lnTo>
                    <a:pt x="6310630" y="715644"/>
                  </a:lnTo>
                  <a:lnTo>
                    <a:pt x="6303645" y="761364"/>
                  </a:lnTo>
                  <a:lnTo>
                    <a:pt x="6283325" y="800734"/>
                  </a:lnTo>
                  <a:lnTo>
                    <a:pt x="6252210" y="831214"/>
                  </a:lnTo>
                  <a:lnTo>
                    <a:pt x="6212840" y="851534"/>
                  </a:lnTo>
                  <a:lnTo>
                    <a:pt x="6167755" y="859154"/>
                  </a:lnTo>
                  <a:lnTo>
                    <a:pt x="925195" y="859154"/>
                  </a:lnTo>
                  <a:lnTo>
                    <a:pt x="925195" y="0"/>
                  </a:lnTo>
                  <a:lnTo>
                    <a:pt x="6167755" y="0"/>
                  </a:lnTo>
                  <a:lnTo>
                    <a:pt x="6212840" y="6984"/>
                  </a:lnTo>
                  <a:lnTo>
                    <a:pt x="6252210" y="27304"/>
                  </a:lnTo>
                  <a:lnTo>
                    <a:pt x="6283325" y="58419"/>
                  </a:lnTo>
                  <a:lnTo>
                    <a:pt x="6303645" y="97789"/>
                  </a:lnTo>
                  <a:lnTo>
                    <a:pt x="6310630" y="142874"/>
                  </a:lnTo>
                  <a:close/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426857" y="856748"/>
            <a:ext cx="7839685" cy="1177289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91135" marR="5080" algn="ctr">
              <a:lnSpc>
                <a:spcPts val="3000"/>
              </a:lnSpc>
              <a:spcBef>
                <a:spcPts val="290"/>
              </a:spcBef>
            </a:pPr>
            <a:r>
              <a:rPr sz="3200" b="1" spc="-10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sz="3200" b="1" spc="1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sz="3200" b="1" spc="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</a:t>
            </a:r>
            <a:r>
              <a:rPr sz="3200" b="1" spc="-63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</a:t>
            </a:r>
            <a:r>
              <a:rPr sz="3200" b="1" spc="-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Боготольского</a:t>
            </a:r>
            <a:r>
              <a:rPr sz="3200" b="1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marL="180340" algn="ctr">
              <a:lnSpc>
                <a:spcPts val="2875"/>
              </a:lnSpc>
            </a:pPr>
            <a:r>
              <a:rPr sz="3200" b="1" spc="-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3200" b="1" spc="-40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sz="3200" b="1" spc="-2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89811" y="2892933"/>
            <a:ext cx="1269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96192" y="2507381"/>
            <a:ext cx="7987543" cy="770083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86690" marR="5080" indent="-173990">
              <a:lnSpc>
                <a:spcPts val="1870"/>
              </a:lnSpc>
              <a:spcBef>
                <a:spcPts val="305"/>
              </a:spcBef>
              <a:buChar char="•"/>
              <a:tabLst>
                <a:tab pos="186690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устойчивости</a:t>
            </a:r>
            <a:r>
              <a:rPr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Боготольского </a:t>
            </a:r>
            <a:r>
              <a:rPr sz="2000" spc="-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сложных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экономических</a:t>
            </a:r>
            <a:r>
              <a:rPr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безусловное</a:t>
            </a:r>
            <a:r>
              <a:rPr sz="2000" spc="-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</a:t>
            </a:r>
            <a:r>
              <a:rPr sz="20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принятых</a:t>
            </a:r>
            <a:r>
              <a:rPr lang="ru-RU"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</a:t>
            </a:r>
            <a:r>
              <a:rPr sz="2000" spc="-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эффективным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109859" y="3960922"/>
            <a:ext cx="8160208" cy="244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 indent="-342900">
              <a:lnSpc>
                <a:spcPts val="1735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208405" algn="l"/>
              </a:tabLst>
            </a:pP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размера дефицита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sz="2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2215" y="5152136"/>
            <a:ext cx="7839685" cy="2639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10945" indent="-174625">
              <a:lnSpc>
                <a:spcPts val="1870"/>
              </a:lnSpc>
              <a:spcBef>
                <a:spcPts val="105"/>
              </a:spcBef>
              <a:buFont typeface="Calibri"/>
              <a:buChar char="•"/>
              <a:tabLst>
                <a:tab pos="1211580" algn="l"/>
              </a:tabLst>
            </a:pPr>
            <a:r>
              <a:rPr lang="ru-RU" sz="1700" spc="-5" dirty="0" smtClean="0">
                <a:latin typeface="Calibri"/>
                <a:cs typeface="Calibri"/>
              </a:rPr>
              <a:t> </a:t>
            </a:r>
            <a:r>
              <a:rPr sz="2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sz="2000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</a:t>
            </a:r>
            <a:r>
              <a:rPr sz="20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7892" y="6575806"/>
            <a:ext cx="905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ад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ча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17331" y="6278120"/>
            <a:ext cx="7656440" cy="533223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83515" marR="5080" indent="-171450">
              <a:lnSpc>
                <a:spcPts val="1870"/>
              </a:lnSpc>
              <a:spcBef>
                <a:spcPts val="305"/>
              </a:spcBef>
              <a:buChar char="•"/>
              <a:tabLst>
                <a:tab pos="184150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r>
              <a:rPr sz="20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Красноярского </a:t>
            </a:r>
            <a:r>
              <a:rPr sz="2000" spc="-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края по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привлечению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</a:t>
            </a:r>
            <a:r>
              <a:rPr sz="20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7892" y="7804785"/>
            <a:ext cx="905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ад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ча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66079" y="7553998"/>
            <a:ext cx="7758944" cy="2889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83515" marR="5080" indent="-171450">
              <a:lnSpc>
                <a:spcPts val="1970"/>
              </a:lnSpc>
              <a:spcBef>
                <a:spcPts val="225"/>
              </a:spcBef>
              <a:buChar char="•"/>
              <a:tabLst>
                <a:tab pos="184150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задач,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поставленных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указах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Президента </a:t>
            </a:r>
            <a:r>
              <a:rPr sz="2000" spc="-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67892" y="9033510"/>
            <a:ext cx="9055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ад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ча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18548" y="8699239"/>
            <a:ext cx="7814069" cy="600934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83515" marR="5080" indent="-171450">
              <a:lnSpc>
                <a:spcPct val="91800"/>
              </a:lnSpc>
              <a:spcBef>
                <a:spcPts val="270"/>
              </a:spcBef>
              <a:buChar char="•"/>
              <a:tabLst>
                <a:tab pos="184150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открытости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прозрачности</a:t>
            </a:r>
            <a:r>
              <a:rPr sz="2000" spc="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 </a:t>
            </a:r>
            <a:r>
              <a:rPr sz="2000" spc="-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сельсоветов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Боготольского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255703" y="5622749"/>
            <a:ext cx="2636471" cy="2498090"/>
            <a:chOff x="1517650" y="5384800"/>
            <a:chExt cx="1702435" cy="2498090"/>
          </a:xfrm>
        </p:grpSpPr>
        <p:sp>
          <p:nvSpPr>
            <p:cNvPr id="4" name="object 4"/>
            <p:cNvSpPr/>
            <p:nvPr/>
          </p:nvSpPr>
          <p:spPr>
            <a:xfrm>
              <a:off x="1517650" y="6790055"/>
              <a:ext cx="850900" cy="1092835"/>
            </a:xfrm>
            <a:custGeom>
              <a:avLst/>
              <a:gdLst/>
              <a:ahLst/>
              <a:cxnLst/>
              <a:rect l="l" t="t" r="r" b="b"/>
              <a:pathLst>
                <a:path w="850900" h="1092834">
                  <a:moveTo>
                    <a:pt x="850900" y="0"/>
                  </a:moveTo>
                  <a:lnTo>
                    <a:pt x="0" y="0"/>
                  </a:lnTo>
                  <a:lnTo>
                    <a:pt x="0" y="1092835"/>
                  </a:lnTo>
                  <a:lnTo>
                    <a:pt x="850900" y="1092835"/>
                  </a:lnTo>
                  <a:lnTo>
                    <a:pt x="850900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67914" y="5384800"/>
              <a:ext cx="852169" cy="2498090"/>
            </a:xfrm>
            <a:custGeom>
              <a:avLst/>
              <a:gdLst/>
              <a:ahLst/>
              <a:cxnLst/>
              <a:rect l="l" t="t" r="r" b="b"/>
              <a:pathLst>
                <a:path w="852169" h="2498090">
                  <a:moveTo>
                    <a:pt x="852169" y="0"/>
                  </a:moveTo>
                  <a:lnTo>
                    <a:pt x="0" y="0"/>
                  </a:lnTo>
                  <a:lnTo>
                    <a:pt x="0" y="2498090"/>
                  </a:lnTo>
                  <a:lnTo>
                    <a:pt x="852169" y="2498090"/>
                  </a:lnTo>
                  <a:lnTo>
                    <a:pt x="852169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200018" y="6096399"/>
            <a:ext cx="5956935" cy="2090480"/>
            <a:chOff x="878839" y="5858450"/>
            <a:chExt cx="5956935" cy="2090480"/>
          </a:xfrm>
        </p:grpSpPr>
        <p:sp>
          <p:nvSpPr>
            <p:cNvPr id="7" name="object 7"/>
            <p:cNvSpPr/>
            <p:nvPr/>
          </p:nvSpPr>
          <p:spPr>
            <a:xfrm>
              <a:off x="4243216" y="6885198"/>
              <a:ext cx="1143690" cy="1015365"/>
            </a:xfrm>
            <a:custGeom>
              <a:avLst/>
              <a:gdLst/>
              <a:ahLst/>
              <a:cxnLst/>
              <a:rect l="l" t="t" r="r" b="b"/>
              <a:pathLst>
                <a:path w="852170" h="1015365">
                  <a:moveTo>
                    <a:pt x="852170" y="0"/>
                  </a:moveTo>
                  <a:lnTo>
                    <a:pt x="0" y="0"/>
                  </a:lnTo>
                  <a:lnTo>
                    <a:pt x="0" y="1015365"/>
                  </a:lnTo>
                  <a:lnTo>
                    <a:pt x="852170" y="1015365"/>
                  </a:lnTo>
                  <a:lnTo>
                    <a:pt x="852170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75929" y="5858450"/>
              <a:ext cx="1412297" cy="2025650"/>
            </a:xfrm>
            <a:custGeom>
              <a:avLst/>
              <a:gdLst/>
              <a:ahLst/>
              <a:cxnLst/>
              <a:rect l="l" t="t" r="r" b="b"/>
              <a:pathLst>
                <a:path w="850900" h="2025650">
                  <a:moveTo>
                    <a:pt x="850900" y="0"/>
                  </a:moveTo>
                  <a:lnTo>
                    <a:pt x="0" y="0"/>
                  </a:lnTo>
                  <a:lnTo>
                    <a:pt x="0" y="2025650"/>
                  </a:lnTo>
                  <a:lnTo>
                    <a:pt x="850900" y="2025650"/>
                  </a:lnTo>
                  <a:lnTo>
                    <a:pt x="8509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8839" y="7882890"/>
              <a:ext cx="5956935" cy="66040"/>
            </a:xfrm>
            <a:custGeom>
              <a:avLst/>
              <a:gdLst/>
              <a:ahLst/>
              <a:cxnLst/>
              <a:rect l="l" t="t" r="r" b="b"/>
              <a:pathLst>
                <a:path w="5956934" h="66040">
                  <a:moveTo>
                    <a:pt x="0" y="0"/>
                  </a:moveTo>
                  <a:lnTo>
                    <a:pt x="5956935" y="0"/>
                  </a:lnTo>
                </a:path>
                <a:path w="5956934" h="66040">
                  <a:moveTo>
                    <a:pt x="0" y="0"/>
                  </a:moveTo>
                  <a:lnTo>
                    <a:pt x="0" y="66040"/>
                  </a:lnTo>
                </a:path>
                <a:path w="5956934" h="66040">
                  <a:moveTo>
                    <a:pt x="2977515" y="0"/>
                  </a:moveTo>
                  <a:lnTo>
                    <a:pt x="2977515" y="66040"/>
                  </a:lnTo>
                </a:path>
                <a:path w="5956934" h="66040">
                  <a:moveTo>
                    <a:pt x="5956935" y="0"/>
                  </a:moveTo>
                  <a:lnTo>
                    <a:pt x="5956935" y="6604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438969" y="9103465"/>
            <a:ext cx="258490" cy="201437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31777" y="5262042"/>
            <a:ext cx="8713817" cy="5339226"/>
            <a:chOff x="739140" y="4955540"/>
            <a:chExt cx="6237605" cy="3950970"/>
          </a:xfrm>
        </p:grpSpPr>
        <p:sp>
          <p:nvSpPr>
            <p:cNvPr id="12" name="object 12"/>
            <p:cNvSpPr/>
            <p:nvPr/>
          </p:nvSpPr>
          <p:spPr>
            <a:xfrm>
              <a:off x="3297967" y="7802746"/>
              <a:ext cx="149421" cy="144467"/>
            </a:xfrm>
            <a:custGeom>
              <a:avLst/>
              <a:gdLst/>
              <a:ahLst/>
              <a:cxnLst/>
              <a:rect l="l" t="t" r="r" b="b"/>
              <a:pathLst>
                <a:path w="113029" h="114300">
                  <a:moveTo>
                    <a:pt x="113029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113029" y="114300"/>
                  </a:lnTo>
                  <a:lnTo>
                    <a:pt x="113029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9140" y="4955540"/>
              <a:ext cx="6237605" cy="3950970"/>
            </a:xfrm>
            <a:custGeom>
              <a:avLst/>
              <a:gdLst/>
              <a:ahLst/>
              <a:cxnLst/>
              <a:rect l="l" t="t" r="r" b="b"/>
              <a:pathLst>
                <a:path w="6237605" h="3950970">
                  <a:moveTo>
                    <a:pt x="0" y="3950970"/>
                  </a:moveTo>
                  <a:lnTo>
                    <a:pt x="6237605" y="3950970"/>
                  </a:lnTo>
                  <a:lnTo>
                    <a:pt x="6237605" y="0"/>
                  </a:lnTo>
                  <a:lnTo>
                    <a:pt x="0" y="0"/>
                  </a:lnTo>
                  <a:lnTo>
                    <a:pt x="0" y="3950970"/>
                  </a:lnTo>
                  <a:close/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612208" y="5262042"/>
            <a:ext cx="1279966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latin typeface="Calibri"/>
                <a:cs typeface="Calibri"/>
              </a:rPr>
              <a:t>66747</a:t>
            </a:r>
            <a:r>
              <a:rPr sz="2400" spc="-20" dirty="0">
                <a:latin typeface="Calibri"/>
                <a:cs typeface="Calibri"/>
              </a:rPr>
              <a:t>9</a:t>
            </a:r>
            <a:r>
              <a:rPr sz="2400" spc="5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9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799299" y="5557288"/>
            <a:ext cx="152779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latin typeface="Calibri"/>
                <a:cs typeface="Calibri"/>
              </a:rPr>
              <a:t>66993</a:t>
            </a:r>
            <a:r>
              <a:rPr sz="2400" spc="-20" dirty="0">
                <a:latin typeface="Calibri"/>
                <a:cs typeface="Calibri"/>
              </a:rPr>
              <a:t>3</a:t>
            </a:r>
            <a:r>
              <a:rPr sz="2400" spc="5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7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30147" y="6362931"/>
            <a:ext cx="1108401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latin typeface="Calibri"/>
                <a:cs typeface="Calibri"/>
              </a:rPr>
              <a:t>594241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636682" y="6551825"/>
            <a:ext cx="969318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latin typeface="Calibri"/>
                <a:cs typeface="Calibri"/>
              </a:rPr>
              <a:t>588467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914262" y="8232497"/>
            <a:ext cx="950596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Calibri"/>
                <a:cs typeface="Calibri"/>
              </a:rPr>
              <a:t>Доходы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97641" y="8232497"/>
            <a:ext cx="917194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-10" dirty="0">
                <a:latin typeface="Calibri"/>
                <a:cs typeface="Calibri"/>
              </a:rPr>
              <a:t>с</a:t>
            </a:r>
            <a:r>
              <a:rPr sz="2000" spc="-5" dirty="0">
                <a:latin typeface="Calibri"/>
                <a:cs typeface="Calibri"/>
              </a:rPr>
              <a:t>х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-35" dirty="0">
                <a:latin typeface="Calibri"/>
                <a:cs typeface="Calibri"/>
              </a:rPr>
              <a:t>д</a:t>
            </a:r>
            <a:r>
              <a:rPr sz="2000" spc="5" dirty="0">
                <a:latin typeface="Calibri"/>
                <a:cs typeface="Calibri"/>
              </a:rPr>
              <a:t>ы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84102" y="9018367"/>
            <a:ext cx="1961512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2020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г</a:t>
            </a:r>
            <a:r>
              <a:rPr spc="-15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д</a:t>
            </a:r>
            <a:r>
              <a:rPr spc="-8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ис</a:t>
            </a:r>
            <a:r>
              <a:rPr dirty="0">
                <a:latin typeface="Calibri"/>
                <a:cs typeface="Calibri"/>
              </a:rPr>
              <a:t>п</a:t>
            </a:r>
            <a:r>
              <a:rPr spc="-5" dirty="0">
                <a:latin typeface="Calibri"/>
                <a:cs typeface="Calibri"/>
              </a:rPr>
              <a:t>олн</a:t>
            </a:r>
            <a:r>
              <a:rPr spc="-15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но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680985" y="9018367"/>
            <a:ext cx="2199386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2021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г</a:t>
            </a:r>
            <a:r>
              <a:rPr spc="-15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д</a:t>
            </a:r>
            <a:r>
              <a:rPr spc="-8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ис</a:t>
            </a:r>
            <a:r>
              <a:rPr dirty="0">
                <a:latin typeface="Calibri"/>
                <a:cs typeface="Calibri"/>
              </a:rPr>
              <a:t>п</a:t>
            </a:r>
            <a:r>
              <a:rPr spc="-5" dirty="0">
                <a:latin typeface="Calibri"/>
                <a:cs typeface="Calibri"/>
              </a:rPr>
              <a:t>олн</a:t>
            </a:r>
            <a:r>
              <a:rPr spc="-15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но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074480" y="607440"/>
            <a:ext cx="6929820" cy="120417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445" algn="ctr">
              <a:lnSpc>
                <a:spcPts val="3085"/>
              </a:lnSpc>
              <a:spcBef>
                <a:spcPts val="90"/>
              </a:spcBef>
            </a:pPr>
            <a:r>
              <a:rPr sz="3200" b="1" spc="-10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sz="3200" b="1" spc="-30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</a:t>
            </a:r>
          </a:p>
          <a:p>
            <a:pPr marL="12700" marR="5080" algn="ctr">
              <a:lnSpc>
                <a:spcPts val="2980"/>
              </a:lnSpc>
              <a:spcBef>
                <a:spcPts val="180"/>
              </a:spcBef>
            </a:pPr>
            <a:r>
              <a:rPr sz="3200" b="1" spc="-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отчета</a:t>
            </a:r>
            <a:r>
              <a:rPr sz="3200" b="1" spc="-10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3200" b="1" spc="1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</a:t>
            </a:r>
            <a:r>
              <a:rPr sz="3200" b="1" spc="-10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районного</a:t>
            </a:r>
            <a:r>
              <a:rPr sz="3200" b="1" spc="-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</a:t>
            </a:r>
            <a:r>
              <a:rPr sz="3200" b="1" spc="-63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3200" b="1" spc="-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sz="3200" b="1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905880" y="2319655"/>
            <a:ext cx="11322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solidFill>
                  <a:srgbClr val="17365D"/>
                </a:solidFill>
                <a:latin typeface="Times New Roman"/>
                <a:cs typeface="Times New Roman"/>
              </a:rPr>
              <a:t>(т</a:t>
            </a:r>
            <a:r>
              <a:rPr sz="1600" dirty="0">
                <a:solidFill>
                  <a:srgbClr val="17365D"/>
                </a:solidFill>
                <a:latin typeface="Times New Roman"/>
                <a:cs typeface="Times New Roman"/>
              </a:rPr>
              <a:t>ыс.</a:t>
            </a:r>
            <a:r>
              <a:rPr sz="1600" spc="5" dirty="0">
                <a:solidFill>
                  <a:srgbClr val="17365D"/>
                </a:solidFill>
                <a:latin typeface="Times New Roman"/>
                <a:cs typeface="Times New Roman"/>
              </a:rPr>
              <a:t>р</a:t>
            </a:r>
            <a:r>
              <a:rPr sz="1600" spc="-40" dirty="0">
                <a:solidFill>
                  <a:srgbClr val="17365D"/>
                </a:solidFill>
                <a:latin typeface="Times New Roman"/>
                <a:cs typeface="Times New Roman"/>
              </a:rPr>
              <a:t>у</a:t>
            </a:r>
            <a:r>
              <a:rPr sz="1600" dirty="0">
                <a:solidFill>
                  <a:srgbClr val="17365D"/>
                </a:solidFill>
                <a:latin typeface="Times New Roman"/>
                <a:cs typeface="Times New Roman"/>
              </a:rPr>
              <a:t>б</a:t>
            </a:r>
            <a:r>
              <a:rPr sz="1600" spc="-15" dirty="0">
                <a:solidFill>
                  <a:srgbClr val="17365D"/>
                </a:solidFill>
                <a:latin typeface="Times New Roman"/>
                <a:cs typeface="Times New Roman"/>
              </a:rPr>
              <a:t>л</a:t>
            </a:r>
            <a:r>
              <a:rPr sz="1600" spc="-20" dirty="0">
                <a:solidFill>
                  <a:srgbClr val="17365D"/>
                </a:solidFill>
                <a:latin typeface="Times New Roman"/>
                <a:cs typeface="Times New Roman"/>
              </a:rPr>
              <a:t>е</a:t>
            </a:r>
            <a:r>
              <a:rPr sz="1600" spc="-5" dirty="0">
                <a:solidFill>
                  <a:srgbClr val="17365D"/>
                </a:solidFill>
                <a:latin typeface="Times New Roman"/>
                <a:cs typeface="Times New Roman"/>
              </a:rPr>
              <a:t>й)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476920"/>
              </p:ext>
            </p:extLst>
          </p:nvPr>
        </p:nvGraphicFramePr>
        <p:xfrm>
          <a:off x="165100" y="2011583"/>
          <a:ext cx="10439399" cy="3050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3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5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25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205" marR="60325" indent="-43180">
                        <a:lnSpc>
                          <a:spcPts val="1850"/>
                        </a:lnSpc>
                        <a:spcBef>
                          <a:spcPts val="869"/>
                        </a:spcBef>
                      </a:pP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spc="-3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2000" spc="-3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2020</a:t>
                      </a: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048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3505" marR="97155" indent="-36830">
                        <a:lnSpc>
                          <a:spcPts val="1850"/>
                        </a:lnSpc>
                        <a:spcBef>
                          <a:spcPts val="869"/>
                        </a:spcBef>
                      </a:pPr>
                      <a:r>
                        <a:rPr sz="2000" spc="-5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Утверждено </a:t>
                      </a:r>
                      <a:r>
                        <a:rPr sz="2000" spc="-38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000" spc="-7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год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048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770"/>
                        </a:lnSpc>
                      </a:pPr>
                      <a:r>
                        <a:rPr sz="2000" spc="-5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Уточненный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246379" marR="236854" indent="2540" algn="ctr">
                        <a:lnSpc>
                          <a:spcPts val="182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план </a:t>
                      </a: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2021</a:t>
                      </a:r>
                      <a:r>
                        <a:rPr sz="2000" spc="-7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55880" algn="ctr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spc="-3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но 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spc="-2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ts val="1770"/>
                        </a:lnSpc>
                      </a:pP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году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751">
                <a:tc>
                  <a:txBody>
                    <a:bodyPr/>
                    <a:lstStyle/>
                    <a:p>
                      <a:pPr marL="69850">
                        <a:lnSpc>
                          <a:spcPts val="1735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735"/>
                        </a:lnSpc>
                      </a:pP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r>
                        <a:rPr sz="2000" spc="-5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бюджета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735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ts val="1735"/>
                        </a:lnSpc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594241,0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735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ts val="1735"/>
                        </a:lnSpc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589267,0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735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ts val="1735"/>
                        </a:lnSpc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673446,7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1735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2069" algn="r">
                        <a:lnSpc>
                          <a:spcPts val="1735"/>
                        </a:lnSpc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667479,9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453">
                <a:tc>
                  <a:txBody>
                    <a:bodyPr/>
                    <a:lstStyle/>
                    <a:p>
                      <a:pPr marL="69850">
                        <a:lnSpc>
                          <a:spcPts val="1735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735"/>
                        </a:lnSpc>
                      </a:pP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2000" spc="-4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бюджета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735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ts val="1735"/>
                        </a:lnSpc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588467,0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735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ts val="1735"/>
                        </a:lnSpc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589267,0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735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ts val="1735"/>
                        </a:lnSpc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680387,9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1735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2069" algn="r">
                        <a:lnSpc>
                          <a:spcPts val="1735"/>
                        </a:lnSpc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669933,7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729">
                <a:tc>
                  <a:txBody>
                    <a:bodyPr/>
                    <a:lstStyle/>
                    <a:p>
                      <a:pPr marL="69850" marR="66675">
                        <a:lnSpc>
                          <a:spcPts val="1850"/>
                        </a:lnSpc>
                      </a:pPr>
                      <a:endParaRPr lang="ru-RU" sz="2200" b="1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850" marR="66675">
                        <a:lnSpc>
                          <a:spcPts val="1850"/>
                        </a:lnSpc>
                      </a:pPr>
                      <a:r>
                        <a:rPr sz="2200" b="1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Де</a:t>
                      </a:r>
                      <a:r>
                        <a:rPr sz="2200" b="1" spc="-3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2200" b="1" spc="-1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200" b="1" spc="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2200" b="1" spc="-1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200" b="1" spc="-2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200" b="1" spc="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2200" b="1" spc="-1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2200" b="1" spc="-1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200" b="1" spc="-1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200" b="1" spc="-1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2200" b="1" spc="-1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иц</a:t>
                      </a:r>
                      <a:r>
                        <a:rPr sz="2200" b="1" spc="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200" b="1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т  </a:t>
                      </a:r>
                      <a:r>
                        <a:rPr sz="22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(+/-)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22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5774,0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61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22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22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-6941,2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22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-2453,8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761038" y="4440494"/>
            <a:ext cx="4156075" cy="3066535"/>
          </a:xfrm>
          <a:custGeom>
            <a:avLst/>
            <a:gdLst/>
            <a:ahLst/>
            <a:cxnLst/>
            <a:rect l="l" t="t" r="r" b="b"/>
            <a:pathLst>
              <a:path w="3074034" h="2984500">
                <a:moveTo>
                  <a:pt x="0" y="0"/>
                </a:moveTo>
                <a:lnTo>
                  <a:pt x="0" y="2984500"/>
                </a:lnTo>
                <a:lnTo>
                  <a:pt x="2689859" y="2984500"/>
                </a:lnTo>
                <a:lnTo>
                  <a:pt x="3074034" y="2611754"/>
                </a:lnTo>
                <a:lnTo>
                  <a:pt x="3074034" y="0"/>
                </a:lnTo>
                <a:lnTo>
                  <a:pt x="0" y="0"/>
                </a:lnTo>
                <a:close/>
              </a:path>
              <a:path w="3074034" h="2984500">
                <a:moveTo>
                  <a:pt x="2689859" y="2984500"/>
                </a:moveTo>
                <a:lnTo>
                  <a:pt x="2789554" y="2624454"/>
                </a:lnTo>
                <a:lnTo>
                  <a:pt x="2809875" y="2645410"/>
                </a:lnTo>
                <a:lnTo>
                  <a:pt x="2837179" y="2658744"/>
                </a:lnTo>
                <a:lnTo>
                  <a:pt x="2872104" y="2665094"/>
                </a:lnTo>
                <a:lnTo>
                  <a:pt x="2913379" y="2663825"/>
                </a:lnTo>
                <a:lnTo>
                  <a:pt x="2961004" y="2654300"/>
                </a:lnTo>
                <a:lnTo>
                  <a:pt x="3014979" y="2637154"/>
                </a:lnTo>
                <a:lnTo>
                  <a:pt x="3074034" y="2611754"/>
                </a:lnTo>
              </a:path>
            </a:pathLst>
          </a:custGeom>
          <a:ln w="19050">
            <a:solidFill>
              <a:srgbClr val="1736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56300" y="4387088"/>
            <a:ext cx="4065524" cy="30643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13970">
              <a:lnSpc>
                <a:spcPct val="110000"/>
              </a:lnSpc>
              <a:spcBef>
                <a:spcPts val="75"/>
              </a:spcBef>
            </a:pPr>
            <a:r>
              <a:rPr sz="2000" dirty="0">
                <a:solidFill>
                  <a:srgbClr val="17365D"/>
                </a:solidFill>
                <a:latin typeface="Times New Roman"/>
                <a:cs typeface="Times New Roman"/>
              </a:rPr>
              <a:t>ДОХОДЫ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БЮДЖЕТА </a:t>
            </a:r>
            <a:r>
              <a:rPr sz="2000" dirty="0">
                <a:solidFill>
                  <a:srgbClr val="17365D"/>
                </a:solidFill>
                <a:latin typeface="Times New Roman"/>
                <a:cs typeface="Times New Roman"/>
              </a:rPr>
              <a:t>района </a:t>
            </a:r>
            <a:r>
              <a:rPr sz="2000" spc="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формируются </a:t>
            </a:r>
            <a:r>
              <a:rPr sz="2000" dirty="0">
                <a:solidFill>
                  <a:srgbClr val="17365D"/>
                </a:solidFill>
                <a:latin typeface="Times New Roman"/>
                <a:cs typeface="Times New Roman"/>
              </a:rPr>
              <a:t>в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соответствии </a:t>
            </a:r>
            <a:r>
              <a:rPr sz="2000" dirty="0">
                <a:solidFill>
                  <a:srgbClr val="17365D"/>
                </a:solidFill>
                <a:latin typeface="Times New Roman"/>
                <a:cs typeface="Times New Roman"/>
              </a:rPr>
              <a:t>с </a:t>
            </a:r>
            <a:r>
              <a:rPr sz="2000" spc="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бюджетным законодательством </a:t>
            </a:r>
            <a:r>
              <a:rPr sz="200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Российской Федерации, </a:t>
            </a:r>
            <a:r>
              <a:rPr sz="200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законодательством </a:t>
            </a:r>
            <a:r>
              <a:rPr sz="2000" dirty="0">
                <a:solidFill>
                  <a:srgbClr val="17365D"/>
                </a:solidFill>
                <a:latin typeface="Times New Roman"/>
                <a:cs typeface="Times New Roman"/>
              </a:rPr>
              <a:t>о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налогах </a:t>
            </a:r>
            <a:r>
              <a:rPr sz="2000" dirty="0">
                <a:solidFill>
                  <a:srgbClr val="17365D"/>
                </a:solidFill>
                <a:latin typeface="Times New Roman"/>
                <a:cs typeface="Times New Roman"/>
              </a:rPr>
              <a:t>и </a:t>
            </a:r>
            <a:r>
              <a:rPr sz="2000" spc="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365D"/>
                </a:solidFill>
                <a:latin typeface="Times New Roman"/>
                <a:cs typeface="Times New Roman"/>
              </a:rPr>
              <a:t>сборах</a:t>
            </a:r>
            <a:r>
              <a:rPr sz="2000" spc="-6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Российской</a:t>
            </a:r>
            <a:r>
              <a:rPr sz="2000" spc="-4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Федерации</a:t>
            </a:r>
            <a:r>
              <a:rPr sz="2000" spc="-4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365D"/>
                </a:solidFill>
                <a:latin typeface="Times New Roman"/>
                <a:cs typeface="Times New Roman"/>
              </a:rPr>
              <a:t>и</a:t>
            </a: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</a:pP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Красноярского края, </a:t>
            </a:r>
            <a:r>
              <a:rPr sz="2000" dirty="0">
                <a:solidFill>
                  <a:srgbClr val="17365D"/>
                </a:solidFill>
                <a:latin typeface="Times New Roman"/>
                <a:cs typeface="Times New Roman"/>
              </a:rPr>
              <a:t>решениями </a:t>
            </a:r>
            <a:r>
              <a:rPr sz="2000" spc="-38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Боготольского районного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Совета</a:t>
            </a:r>
            <a:r>
              <a:rPr sz="2000" spc="-3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7365D"/>
                </a:solidFill>
                <a:latin typeface="Times New Roman"/>
                <a:cs typeface="Times New Roman"/>
              </a:rPr>
              <a:t>депутатов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37042" y="521936"/>
            <a:ext cx="746760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sz="3200" b="1" spc="-10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</a:t>
            </a:r>
            <a:r>
              <a:rPr sz="3200" b="1" spc="-30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sz="3200" b="1" spc="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3200" b="1" spc="-1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sz="3200" b="1" spc="-10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04642" y="1404082"/>
            <a:ext cx="11322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solidFill>
                  <a:srgbClr val="17365D"/>
                </a:solidFill>
                <a:latin typeface="Times New Roman"/>
                <a:cs typeface="Times New Roman"/>
              </a:rPr>
              <a:t>(т</a:t>
            </a:r>
            <a:r>
              <a:rPr sz="1600" dirty="0">
                <a:solidFill>
                  <a:srgbClr val="17365D"/>
                </a:solidFill>
                <a:latin typeface="Times New Roman"/>
                <a:cs typeface="Times New Roman"/>
              </a:rPr>
              <a:t>ыс.</a:t>
            </a:r>
            <a:r>
              <a:rPr sz="1600" spc="5" dirty="0">
                <a:solidFill>
                  <a:srgbClr val="17365D"/>
                </a:solidFill>
                <a:latin typeface="Times New Roman"/>
                <a:cs typeface="Times New Roman"/>
              </a:rPr>
              <a:t>р</a:t>
            </a:r>
            <a:r>
              <a:rPr sz="1600" spc="-40" dirty="0">
                <a:solidFill>
                  <a:srgbClr val="17365D"/>
                </a:solidFill>
                <a:latin typeface="Times New Roman"/>
                <a:cs typeface="Times New Roman"/>
              </a:rPr>
              <a:t>у</a:t>
            </a:r>
            <a:r>
              <a:rPr sz="1600" dirty="0">
                <a:solidFill>
                  <a:srgbClr val="17365D"/>
                </a:solidFill>
                <a:latin typeface="Times New Roman"/>
                <a:cs typeface="Times New Roman"/>
              </a:rPr>
              <a:t>б</a:t>
            </a:r>
            <a:r>
              <a:rPr sz="1600" spc="-15" dirty="0">
                <a:solidFill>
                  <a:srgbClr val="17365D"/>
                </a:solidFill>
                <a:latin typeface="Times New Roman"/>
                <a:cs typeface="Times New Roman"/>
              </a:rPr>
              <a:t>л</a:t>
            </a:r>
            <a:r>
              <a:rPr sz="1600" spc="-20" dirty="0">
                <a:solidFill>
                  <a:srgbClr val="17365D"/>
                </a:solidFill>
                <a:latin typeface="Times New Roman"/>
                <a:cs typeface="Times New Roman"/>
              </a:rPr>
              <a:t>е</a:t>
            </a:r>
            <a:r>
              <a:rPr sz="1600" spc="-5" dirty="0">
                <a:solidFill>
                  <a:srgbClr val="17365D"/>
                </a:solidFill>
                <a:latin typeface="Times New Roman"/>
                <a:cs typeface="Times New Roman"/>
              </a:rPr>
              <a:t>й)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874425"/>
              </p:ext>
            </p:extLst>
          </p:nvPr>
        </p:nvGraphicFramePr>
        <p:xfrm>
          <a:off x="158750" y="1674592"/>
          <a:ext cx="10375900" cy="27124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0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2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9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98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570" marR="107314" indent="2540">
                        <a:lnSpc>
                          <a:spcPts val="1850"/>
                        </a:lnSpc>
                        <a:spcBef>
                          <a:spcPts val="869"/>
                        </a:spcBef>
                      </a:pP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ол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но  за</a:t>
                      </a:r>
                      <a:r>
                        <a:rPr sz="2000" spc="-7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2020</a:t>
                      </a:r>
                      <a:r>
                        <a:rPr sz="2000" spc="-6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048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6680" marR="97155" indent="-36830">
                        <a:lnSpc>
                          <a:spcPts val="1850"/>
                        </a:lnSpc>
                        <a:spcBef>
                          <a:spcPts val="869"/>
                        </a:spcBef>
                      </a:pPr>
                      <a:r>
                        <a:rPr sz="2000" spc="-5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Утверждено </a:t>
                      </a:r>
                      <a:r>
                        <a:rPr sz="2000" spc="-38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000" spc="-7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год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048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</a:pP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Уточненный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243204" marR="241300" indent="2540" algn="ctr">
                        <a:lnSpc>
                          <a:spcPts val="1820"/>
                        </a:lnSpc>
                        <a:spcBef>
                          <a:spcPts val="55"/>
                        </a:spcBef>
                      </a:pP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план </a:t>
                      </a: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2021</a:t>
                      </a:r>
                      <a:r>
                        <a:rPr sz="2000" spc="-8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62230" algn="ctr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spc="-3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но 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spc="-2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ts val="1760"/>
                        </a:lnSpc>
                      </a:pP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году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543">
                <a:tc>
                  <a:txBody>
                    <a:bodyPr/>
                    <a:lstStyle/>
                    <a:p>
                      <a:pPr marL="69850">
                        <a:lnSpc>
                          <a:spcPts val="1735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735"/>
                        </a:lnSpc>
                      </a:pP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Налоговые</a:t>
                      </a:r>
                      <a:r>
                        <a:rPr sz="2000" spc="-6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735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ts val="1735"/>
                        </a:lnSpc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24873,1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735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ts val="1735"/>
                        </a:lnSpc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27022,4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735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ts val="1735"/>
                        </a:lnSpc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26376,5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735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ts val="1735"/>
                        </a:lnSpc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26403,2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11">
                <a:tc>
                  <a:txBody>
                    <a:bodyPr/>
                    <a:lstStyle/>
                    <a:p>
                      <a:pPr marL="69850" marR="654685">
                        <a:lnSpc>
                          <a:spcPts val="1800"/>
                        </a:lnSpc>
                      </a:pP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-2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ого</a:t>
                      </a:r>
                      <a:r>
                        <a:rPr sz="20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ые 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5717,8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6888,5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7288,3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7285,9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461">
                <a:tc>
                  <a:txBody>
                    <a:bodyPr/>
                    <a:lstStyle/>
                    <a:p>
                      <a:pPr marL="69850" marR="499745">
                        <a:lnSpc>
                          <a:spcPts val="1800"/>
                        </a:lnSpc>
                        <a:spcBef>
                          <a:spcPts val="20"/>
                        </a:spcBef>
                      </a:pP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2000" spc="-2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20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spc="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2000" spc="-2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дные 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поступления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563650,1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555356,1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639781,9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633817,8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422">
                <a:tc>
                  <a:txBody>
                    <a:bodyPr/>
                    <a:lstStyle/>
                    <a:p>
                      <a:pPr marL="69850" marR="534035">
                        <a:lnSpc>
                          <a:spcPts val="1850"/>
                        </a:lnSpc>
                      </a:pPr>
                      <a:r>
                        <a:rPr sz="20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Ит</a:t>
                      </a:r>
                      <a:r>
                        <a:rPr sz="2000" b="1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20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b="1" spc="-7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2000" b="1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b="1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хо</a:t>
                      </a:r>
                      <a:r>
                        <a:rPr sz="20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ды  </a:t>
                      </a:r>
                      <a:r>
                        <a:rPr sz="20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бюджета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0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594241,0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0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589267,0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0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673446,7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0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667479,9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50" y="4429574"/>
            <a:ext cx="5264150" cy="30774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4944" y="7594600"/>
            <a:ext cx="7739698" cy="2762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17700" y="243182"/>
            <a:ext cx="8173085" cy="170944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521585" marR="37465" indent="-2509520">
              <a:lnSpc>
                <a:spcPts val="3000"/>
              </a:lnSpc>
              <a:spcBef>
                <a:spcPts val="290"/>
              </a:spcBef>
            </a:pPr>
            <a:r>
              <a:rPr sz="32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Налоговые </a:t>
            </a:r>
            <a:r>
              <a:rPr sz="3200" b="1" dirty="0">
                <a:solidFill>
                  <a:srgbClr val="4F2171"/>
                </a:solidFill>
                <a:latin typeface="Times New Roman"/>
                <a:cs typeface="Times New Roman"/>
              </a:rPr>
              <a:t>доходы </a:t>
            </a:r>
            <a:r>
              <a:rPr sz="32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районного бюджета </a:t>
            </a:r>
            <a:r>
              <a:rPr sz="3200" b="1" dirty="0">
                <a:solidFill>
                  <a:srgbClr val="4F2171"/>
                </a:solidFill>
                <a:latin typeface="Times New Roman"/>
                <a:cs typeface="Times New Roman"/>
              </a:rPr>
              <a:t>за </a:t>
            </a:r>
            <a:r>
              <a:rPr sz="3200" b="1" spc="-635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2021</a:t>
            </a:r>
            <a:r>
              <a:rPr sz="3200" b="1" spc="-10" dirty="0">
                <a:solidFill>
                  <a:srgbClr val="4F2171"/>
                </a:solidFill>
                <a:latin typeface="Times New Roman"/>
                <a:cs typeface="Times New Roman"/>
              </a:rPr>
              <a:t> год</a:t>
            </a:r>
            <a:endParaRPr sz="3200" dirty="0">
              <a:solidFill>
                <a:srgbClr val="4F2171"/>
              </a:solidFill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620"/>
              </a:spcBef>
            </a:pPr>
            <a:endParaRPr lang="ru-RU" sz="1600" spc="-5" dirty="0" smtClean="0">
              <a:solidFill>
                <a:srgbClr val="17365D"/>
              </a:solidFill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620"/>
              </a:spcBef>
            </a:pPr>
            <a:r>
              <a:rPr sz="16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(</a:t>
            </a:r>
            <a:r>
              <a:rPr sz="1600" spc="-5" dirty="0">
                <a:solidFill>
                  <a:srgbClr val="17365D"/>
                </a:solidFill>
                <a:latin typeface="Times New Roman"/>
                <a:cs typeface="Times New Roman"/>
              </a:rPr>
              <a:t>тыс.рублей)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543344"/>
              </p:ext>
            </p:extLst>
          </p:nvPr>
        </p:nvGraphicFramePr>
        <p:xfrm>
          <a:off x="165100" y="1952624"/>
          <a:ext cx="10363200" cy="77077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1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6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1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7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58419" algn="ctr">
                        <a:lnSpc>
                          <a:spcPts val="1830"/>
                        </a:lnSpc>
                      </a:pPr>
                      <a:endParaRPr lang="ru-RU" sz="2000" spc="-1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73025" marR="58419" algn="ctr">
                        <a:lnSpc>
                          <a:spcPts val="1830"/>
                        </a:lnSpc>
                      </a:pPr>
                      <a:endParaRPr lang="ru-RU" sz="2000" spc="-1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73025" marR="58419" algn="ctr">
                        <a:lnSpc>
                          <a:spcPts val="1830"/>
                        </a:lnSpc>
                      </a:pPr>
                      <a:r>
                        <a:rPr sz="2000" spc="-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2000" spc="-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spc="-3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-1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2000" spc="39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2020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58419" indent="-36830" algn="ctr" defTabSz="534650" rtl="0" eaLnBrk="1" latinLnBrk="0" hangingPunct="1">
                        <a:lnSpc>
                          <a:spcPts val="1830"/>
                        </a:lnSpc>
                        <a:spcBef>
                          <a:spcPts val="869"/>
                        </a:spcBef>
                      </a:pPr>
                      <a:endParaRPr lang="ru-RU" sz="2000" kern="1200" spc="-10" dirty="0" smtClean="0">
                        <a:solidFill>
                          <a:srgbClr val="17365D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73025" marR="58419" indent="-36830" algn="ctr" defTabSz="534650" rtl="0" eaLnBrk="1" latinLnBrk="0" hangingPunct="1">
                        <a:lnSpc>
                          <a:spcPts val="1830"/>
                        </a:lnSpc>
                        <a:spcBef>
                          <a:spcPts val="869"/>
                        </a:spcBef>
                      </a:pPr>
                      <a:r>
                        <a:rPr sz="2000" kern="1200" spc="-10" dirty="0" err="1" smtClean="0">
                          <a:solidFill>
                            <a:srgbClr val="17365D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Утверждено</a:t>
                      </a:r>
                      <a:r>
                        <a:rPr sz="2000" kern="1200" spc="-10" dirty="0" smtClean="0">
                          <a:solidFill>
                            <a:srgbClr val="17365D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 </a:t>
                      </a:r>
                      <a:r>
                        <a:rPr sz="2000" kern="1200" spc="-10" dirty="0" err="1" smtClean="0">
                          <a:solidFill>
                            <a:srgbClr val="17365D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на</a:t>
                      </a:r>
                      <a:r>
                        <a:rPr sz="2000" kern="1200" spc="-10" dirty="0" smtClean="0">
                          <a:solidFill>
                            <a:srgbClr val="17365D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2021 </a:t>
                      </a:r>
                      <a:r>
                        <a:rPr sz="2000" kern="1200" spc="-10" dirty="0" err="1" smtClean="0">
                          <a:solidFill>
                            <a:srgbClr val="17365D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год</a:t>
                      </a:r>
                      <a:endParaRPr sz="2000" kern="1200" spc="-10" dirty="0">
                        <a:solidFill>
                          <a:srgbClr val="17365D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1048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3505" marR="84455" algn="ctr">
                        <a:lnSpc>
                          <a:spcPts val="1830"/>
                        </a:lnSpc>
                      </a:pPr>
                      <a:endParaRPr lang="ru-RU" sz="200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3505" marR="84455" algn="ctr">
                        <a:lnSpc>
                          <a:spcPts val="1830"/>
                        </a:lnSpc>
                      </a:pPr>
                      <a:endParaRPr lang="ru-RU" sz="200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3505" marR="84455" algn="ctr">
                        <a:lnSpc>
                          <a:spcPts val="1830"/>
                        </a:lnSpc>
                      </a:pPr>
                      <a:r>
                        <a:rPr sz="200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000" spc="2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то</a:t>
                      </a:r>
                      <a:r>
                        <a:rPr sz="2000" spc="1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3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1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3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200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200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план </a:t>
                      </a: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2021</a:t>
                      </a:r>
                      <a:r>
                        <a:rPr sz="2000" spc="-2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59055" algn="ctr">
                        <a:lnSpc>
                          <a:spcPts val="1820"/>
                        </a:lnSpc>
                        <a:spcBef>
                          <a:spcPts val="30"/>
                        </a:spcBef>
                      </a:pPr>
                      <a:endParaRPr lang="ru-RU" sz="2000" spc="-1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73025" marR="59055" algn="ctr">
                        <a:lnSpc>
                          <a:spcPts val="1820"/>
                        </a:lnSpc>
                        <a:spcBef>
                          <a:spcPts val="30"/>
                        </a:spcBef>
                      </a:pPr>
                      <a:endParaRPr lang="ru-RU" sz="2000" spc="-1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73025" marR="59055" algn="ctr">
                        <a:lnSpc>
                          <a:spcPts val="1820"/>
                        </a:lnSpc>
                        <a:spcBef>
                          <a:spcPts val="30"/>
                        </a:spcBef>
                      </a:pPr>
                      <a:r>
                        <a:rPr sz="2000" spc="-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2000" spc="-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spc="-3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-1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spc="-2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ts val="1785"/>
                        </a:lnSpc>
                      </a:pP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году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965">
                <a:tc>
                  <a:txBody>
                    <a:bodyPr/>
                    <a:lstStyle/>
                    <a:p>
                      <a:pPr marL="69850" marR="463550">
                        <a:lnSpc>
                          <a:spcPts val="1800"/>
                        </a:lnSpc>
                        <a:spcBef>
                          <a:spcPts val="20"/>
                        </a:spcBef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850" marR="463550">
                        <a:lnSpc>
                          <a:spcPts val="1800"/>
                        </a:lnSpc>
                        <a:spcBef>
                          <a:spcPts val="20"/>
                        </a:spcBef>
                      </a:pP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Налог</a:t>
                      </a:r>
                      <a:r>
                        <a:rPr sz="2000" spc="-5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000" spc="-3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прибыль </a:t>
                      </a:r>
                      <a:r>
                        <a:rPr sz="2000" spc="-38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организаций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21,4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spc="-2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22,0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28,0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26,3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582">
                <a:tc>
                  <a:txBody>
                    <a:bodyPr/>
                    <a:lstStyle/>
                    <a:p>
                      <a:pPr marL="69850" marR="568325">
                        <a:lnSpc>
                          <a:spcPts val="1800"/>
                        </a:lnSpc>
                        <a:spcBef>
                          <a:spcPts val="25"/>
                        </a:spcBef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850" marR="568325">
                        <a:lnSpc>
                          <a:spcPts val="1800"/>
                        </a:lnSpc>
                        <a:spcBef>
                          <a:spcPts val="25"/>
                        </a:spcBef>
                      </a:pP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Налог</a:t>
                      </a:r>
                      <a:r>
                        <a:rPr sz="2000" spc="-6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000" spc="-2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доходы </a:t>
                      </a:r>
                      <a:r>
                        <a:rPr sz="2000" spc="-38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физических</a:t>
                      </a:r>
                      <a:r>
                        <a:rPr sz="2000" spc="-5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лиц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21028,2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22786,4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22339,5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22388,8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496">
                <a:tc>
                  <a:txBody>
                    <a:bodyPr/>
                    <a:lstStyle/>
                    <a:p>
                      <a:pPr marL="69850" marR="504190">
                        <a:lnSpc>
                          <a:spcPts val="1800"/>
                        </a:lnSpc>
                      </a:pPr>
                      <a:endParaRPr lang="ru-RU" sz="200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850" marR="504190">
                        <a:lnSpc>
                          <a:spcPts val="1800"/>
                        </a:lnSpc>
                      </a:pPr>
                      <a:r>
                        <a:rPr sz="200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Единый</a:t>
                      </a:r>
                      <a:r>
                        <a:rPr sz="200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налог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20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вмененный</a:t>
                      </a:r>
                      <a:r>
                        <a:rPr sz="2000" spc="-9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доход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1309,3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350,0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627,4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632,9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9613">
                <a:tc>
                  <a:txBody>
                    <a:bodyPr/>
                    <a:lstStyle/>
                    <a:p>
                      <a:pPr marL="69850">
                        <a:lnSpc>
                          <a:spcPts val="1725"/>
                        </a:lnSpc>
                      </a:pPr>
                      <a:endParaRPr lang="ru-RU" sz="200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725"/>
                        </a:lnSpc>
                      </a:pPr>
                      <a:r>
                        <a:rPr sz="200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Единый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9850" marR="69850">
                        <a:lnSpc>
                          <a:spcPts val="1850"/>
                        </a:lnSpc>
                        <a:spcBef>
                          <a:spcPts val="20"/>
                        </a:spcBef>
                      </a:pP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сельскохозяйственный </a:t>
                      </a:r>
                      <a:r>
                        <a:rPr sz="2000" spc="-38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налог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52069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548,1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52069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554,0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52069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364,0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52069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363,0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229">
                <a:tc>
                  <a:txBody>
                    <a:bodyPr/>
                    <a:lstStyle/>
                    <a:p>
                      <a:pPr marL="69850">
                        <a:lnSpc>
                          <a:spcPts val="1760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760"/>
                        </a:lnSpc>
                      </a:pP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Госпошлина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1760"/>
                        </a:lnSpc>
                      </a:pPr>
                      <a:endParaRPr lang="ru-RU" sz="200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2069" algn="r">
                        <a:lnSpc>
                          <a:spcPts val="1760"/>
                        </a:lnSpc>
                      </a:pPr>
                      <a:r>
                        <a:rPr sz="200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12,0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ts val="1760"/>
                        </a:lnSpc>
                      </a:pPr>
                      <a:endParaRPr lang="ru-RU" sz="200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7785" algn="r">
                        <a:lnSpc>
                          <a:spcPts val="1760"/>
                        </a:lnSpc>
                      </a:pPr>
                      <a:r>
                        <a:rPr sz="200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760"/>
                        </a:lnSpc>
                      </a:pPr>
                      <a:endParaRPr lang="ru-RU" sz="2000" spc="-2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5880" algn="r">
                        <a:lnSpc>
                          <a:spcPts val="1760"/>
                        </a:lnSpc>
                      </a:pPr>
                      <a:r>
                        <a:rPr sz="2000" spc="-2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3,6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760"/>
                        </a:lnSpc>
                      </a:pPr>
                      <a:endParaRPr lang="ru-RU" sz="2000" spc="-2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5880" algn="r">
                        <a:lnSpc>
                          <a:spcPts val="1760"/>
                        </a:lnSpc>
                      </a:pPr>
                      <a:r>
                        <a:rPr sz="2000" spc="-2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1,6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5870">
                <a:tc>
                  <a:txBody>
                    <a:bodyPr/>
                    <a:lstStyle/>
                    <a:p>
                      <a:pPr marL="69850" marR="184785">
                        <a:lnSpc>
                          <a:spcPct val="90900"/>
                        </a:lnSpc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Налог, взымаемый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0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связи</a:t>
                      </a:r>
                      <a:r>
                        <a:rPr sz="2000" spc="-4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spc="-3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приминением </a:t>
                      </a:r>
                      <a:r>
                        <a:rPr sz="2000" spc="-38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патентной системы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налогооблажения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1760"/>
                        </a:lnSpc>
                      </a:pPr>
                      <a:endParaRPr lang="ru-RU" sz="200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2069" algn="r">
                        <a:lnSpc>
                          <a:spcPts val="1760"/>
                        </a:lnSpc>
                      </a:pPr>
                      <a:r>
                        <a:rPr sz="200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1760"/>
                        </a:lnSpc>
                      </a:pPr>
                      <a:endParaRPr lang="ru-RU" sz="2000" spc="-2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9055" algn="r">
                        <a:lnSpc>
                          <a:spcPts val="1760"/>
                        </a:lnSpc>
                      </a:pPr>
                      <a:r>
                        <a:rPr sz="2000" spc="-2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10,0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760"/>
                        </a:lnSpc>
                      </a:pPr>
                      <a:endParaRPr lang="ru-RU" sz="2000" spc="-2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5880" algn="r">
                        <a:lnSpc>
                          <a:spcPts val="1760"/>
                        </a:lnSpc>
                      </a:pPr>
                      <a:r>
                        <a:rPr sz="2000" spc="-2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585,0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760"/>
                        </a:lnSpc>
                      </a:pPr>
                      <a:endParaRPr lang="ru-RU" sz="2000" spc="-2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ts val="1760"/>
                        </a:lnSpc>
                      </a:pPr>
                      <a:r>
                        <a:rPr sz="2000" spc="-2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486,7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9614">
                <a:tc>
                  <a:txBody>
                    <a:bodyPr/>
                    <a:lstStyle/>
                    <a:p>
                      <a:pPr marL="69850" marR="2692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Налог, взымаемый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000" spc="-38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связи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упрощенной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системы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налогооблажения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1760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2069" algn="r">
                        <a:lnSpc>
                          <a:spcPts val="1760"/>
                        </a:lnSpc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1954,1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760"/>
                        </a:lnSpc>
                      </a:pPr>
                      <a:endParaRPr lang="ru-RU" sz="2000" spc="-2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9690" algn="r">
                        <a:lnSpc>
                          <a:spcPts val="1760"/>
                        </a:lnSpc>
                      </a:pPr>
                      <a:r>
                        <a:rPr sz="2000" spc="-2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3300,0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760"/>
                        </a:lnSpc>
                      </a:pPr>
                      <a:endParaRPr lang="ru-RU" sz="2000" spc="-2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ts val="1760"/>
                        </a:lnSpc>
                      </a:pPr>
                      <a:r>
                        <a:rPr sz="2000" spc="-2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2429,0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760"/>
                        </a:lnSpc>
                      </a:pPr>
                      <a:endParaRPr lang="ru-RU" sz="2000" spc="-2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ts val="1760"/>
                        </a:lnSpc>
                      </a:pPr>
                      <a:r>
                        <a:rPr sz="2000" spc="-2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2503,9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4444">
                <a:tc>
                  <a:txBody>
                    <a:bodyPr/>
                    <a:lstStyle/>
                    <a:p>
                      <a:pPr marL="69850" marR="451484">
                        <a:lnSpc>
                          <a:spcPts val="1850"/>
                        </a:lnSpc>
                      </a:pPr>
                      <a:endParaRPr lang="ru-RU" sz="2200" b="1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850" marR="451484">
                        <a:lnSpc>
                          <a:spcPts val="1850"/>
                        </a:lnSpc>
                      </a:pPr>
                      <a:r>
                        <a:rPr sz="2200" b="1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Ит</a:t>
                      </a:r>
                      <a:r>
                        <a:rPr sz="2200" b="1" spc="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200" b="1" spc="-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2200" b="1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200" b="1" spc="-5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200" b="1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sz="2200" b="1" spc="-3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2200" b="1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2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200" b="1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22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  доходы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22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24873,1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22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27022,4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22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26376,5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22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26403,2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74700" y="803417"/>
            <a:ext cx="9699448" cy="873316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314575" marR="66675" indent="-2302510" algn="ctr">
              <a:lnSpc>
                <a:spcPts val="3000"/>
              </a:lnSpc>
              <a:spcBef>
                <a:spcPts val="290"/>
              </a:spcBef>
            </a:pPr>
            <a:r>
              <a:rPr sz="32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Неналоговые </a:t>
            </a:r>
            <a:r>
              <a:rPr sz="3200" b="1" dirty="0">
                <a:solidFill>
                  <a:srgbClr val="4F2171"/>
                </a:solidFill>
                <a:latin typeface="Times New Roman"/>
                <a:cs typeface="Times New Roman"/>
              </a:rPr>
              <a:t>доходы </a:t>
            </a:r>
            <a:r>
              <a:rPr sz="32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районного бюджета </a:t>
            </a:r>
            <a:r>
              <a:rPr sz="3200" b="1" spc="-640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4F2171"/>
                </a:solidFill>
                <a:latin typeface="Times New Roman"/>
                <a:cs typeface="Times New Roman"/>
              </a:rPr>
              <a:t>за </a:t>
            </a:r>
            <a:r>
              <a:rPr sz="32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2021</a:t>
            </a:r>
            <a:r>
              <a:rPr sz="3200" b="1" spc="10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 err="1" smtClean="0">
                <a:solidFill>
                  <a:srgbClr val="4F2171"/>
                </a:solidFill>
                <a:latin typeface="Times New Roman"/>
                <a:cs typeface="Times New Roman"/>
              </a:rPr>
              <a:t>год</a:t>
            </a:r>
            <a:endParaRPr sz="3200" dirty="0" smtClean="0">
              <a:solidFill>
                <a:srgbClr val="4F2171"/>
              </a:solidFill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620"/>
              </a:spcBef>
            </a:pPr>
            <a:r>
              <a:rPr sz="16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(</a:t>
            </a:r>
            <a:r>
              <a:rPr sz="1600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тыс.рублей</a:t>
            </a:r>
            <a:r>
              <a:rPr sz="16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)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601010"/>
              </p:ext>
            </p:extLst>
          </p:nvPr>
        </p:nvGraphicFramePr>
        <p:xfrm>
          <a:off x="241300" y="1844675"/>
          <a:ext cx="10363200" cy="7307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5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4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03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7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64769" indent="2540">
                        <a:lnSpc>
                          <a:spcPts val="1850"/>
                        </a:lnSpc>
                        <a:spcBef>
                          <a:spcPts val="869"/>
                        </a:spcBef>
                      </a:pPr>
                      <a:endParaRPr lang="ru-RU" sz="2000" spc="-1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73025" marR="64769" indent="2540" algn="ctr">
                        <a:lnSpc>
                          <a:spcPts val="1850"/>
                        </a:lnSpc>
                        <a:spcBef>
                          <a:spcPts val="869"/>
                        </a:spcBef>
                      </a:pPr>
                      <a:r>
                        <a:rPr sz="2000" spc="-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2000" spc="-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ол</a:t>
                      </a: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-1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2000" spc="-7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2020</a:t>
                      </a:r>
                      <a:r>
                        <a:rPr sz="2000" spc="-6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048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87630" algn="ctr">
                        <a:lnSpc>
                          <a:spcPts val="1830"/>
                        </a:lnSpc>
                      </a:pPr>
                      <a:endParaRPr lang="ru-RU" sz="200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0330" marR="87630" algn="ctr">
                        <a:lnSpc>
                          <a:spcPts val="1830"/>
                        </a:lnSpc>
                      </a:pPr>
                      <a:endParaRPr lang="ru-RU" sz="200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0330" marR="87630" algn="ctr">
                        <a:lnSpc>
                          <a:spcPts val="1830"/>
                        </a:lnSpc>
                      </a:pPr>
                      <a:r>
                        <a:rPr sz="200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000" spc="2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000" spc="-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spc="3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spc="2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00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2000" spc="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2000" spc="3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200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2021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77470" indent="48260" algn="just">
                        <a:lnSpc>
                          <a:spcPts val="1830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78740" marR="77470" indent="48260" algn="just">
                        <a:lnSpc>
                          <a:spcPts val="1830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78740" marR="77470" indent="48260" algn="ctr">
                        <a:lnSpc>
                          <a:spcPts val="1830"/>
                        </a:lnSpc>
                      </a:pP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Уточненн</a:t>
                      </a:r>
                      <a:r>
                        <a:rPr sz="200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ый</a:t>
                      </a:r>
                      <a:r>
                        <a:rPr sz="2000" spc="-8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2000" spc="-7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2000" spc="-38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r>
                        <a:rPr sz="2000" spc="-2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67945" algn="ctr">
                        <a:lnSpc>
                          <a:spcPts val="1820"/>
                        </a:lnSpc>
                        <a:spcBef>
                          <a:spcPts val="30"/>
                        </a:spcBef>
                      </a:pPr>
                      <a:endParaRPr lang="ru-RU" sz="2000" spc="-1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78740" marR="67945" algn="ctr">
                        <a:lnSpc>
                          <a:spcPts val="1820"/>
                        </a:lnSpc>
                        <a:spcBef>
                          <a:spcPts val="30"/>
                        </a:spcBef>
                      </a:pPr>
                      <a:endParaRPr lang="ru-RU" sz="2000" spc="-1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78740" marR="67945" algn="ctr">
                        <a:lnSpc>
                          <a:spcPts val="1820"/>
                        </a:lnSpc>
                        <a:spcBef>
                          <a:spcPts val="30"/>
                        </a:spcBef>
                      </a:pPr>
                      <a:r>
                        <a:rPr sz="2000" spc="-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2000" spc="-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spc="-3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-1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785"/>
                        </a:lnSpc>
                      </a:pP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году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946">
                <a:tc>
                  <a:txBody>
                    <a:bodyPr/>
                    <a:lstStyle/>
                    <a:p>
                      <a:pPr marL="69850" marR="786765">
                        <a:lnSpc>
                          <a:spcPts val="1820"/>
                        </a:lnSpc>
                        <a:spcBef>
                          <a:spcPts val="5"/>
                        </a:spcBef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850" marR="786765">
                        <a:lnSpc>
                          <a:spcPts val="1820"/>
                        </a:lnSpc>
                        <a:spcBef>
                          <a:spcPts val="5"/>
                        </a:spcBef>
                      </a:pP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ол</a:t>
                      </a:r>
                      <a:r>
                        <a:rPr sz="20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2000" spc="-4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spc="-2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000" spc="-2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ия  имущества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3808,4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5400,0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4788,5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58419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4651,1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69850" marR="934719">
                        <a:lnSpc>
                          <a:spcPts val="1830"/>
                        </a:lnSpc>
                        <a:spcBef>
                          <a:spcPts val="20"/>
                        </a:spcBef>
                      </a:pPr>
                      <a:endParaRPr lang="ru-RU" sz="2000" spc="-1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850" marR="934719">
                        <a:lnSpc>
                          <a:spcPts val="1830"/>
                        </a:lnSpc>
                        <a:spcBef>
                          <a:spcPts val="20"/>
                        </a:spcBef>
                      </a:pPr>
                      <a:r>
                        <a:rPr sz="2000" spc="-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Пл</a:t>
                      </a:r>
                      <a:r>
                        <a:rPr sz="2000" spc="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000" spc="-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000" spc="-2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spc="-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200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-6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пользовании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9850" marR="960119">
                        <a:lnSpc>
                          <a:spcPts val="1850"/>
                        </a:lnSpc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000" spc="-2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spc="-3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ны</a:t>
                      </a:r>
                      <a:r>
                        <a:rPr sz="2000" spc="-3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ресурсами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324,1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300,0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112,6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58419" algn="r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107,1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69850" marR="316865">
                        <a:lnSpc>
                          <a:spcPts val="1800"/>
                        </a:lnSpc>
                        <a:spcBef>
                          <a:spcPts val="20"/>
                        </a:spcBef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850" marR="316865">
                        <a:lnSpc>
                          <a:spcPts val="1800"/>
                        </a:lnSpc>
                        <a:spcBef>
                          <a:spcPts val="20"/>
                        </a:spcBef>
                      </a:pP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r>
                        <a:rPr sz="2000" spc="-5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2000" spc="-5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оказания </a:t>
                      </a:r>
                      <a:r>
                        <a:rPr sz="2000" spc="-38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платных</a:t>
                      </a:r>
                      <a:r>
                        <a:rPr sz="2000" spc="-3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услуг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681,9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864,0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856,4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891,9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69850" marR="334010">
                        <a:lnSpc>
                          <a:spcPts val="1820"/>
                        </a:lnSpc>
                        <a:spcBef>
                          <a:spcPts val="30"/>
                        </a:spcBef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850" marR="334010">
                        <a:lnSpc>
                          <a:spcPts val="1820"/>
                        </a:lnSpc>
                        <a:spcBef>
                          <a:spcPts val="30"/>
                        </a:spcBef>
                      </a:pP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r>
                        <a:rPr sz="2000" spc="-5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2000" spc="-5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продажи </a:t>
                      </a:r>
                      <a:r>
                        <a:rPr sz="2000" spc="-38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материальных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9850" marR="622935">
                        <a:lnSpc>
                          <a:spcPts val="1800"/>
                        </a:lnSpc>
                        <a:spcBef>
                          <a:spcPts val="45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20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000" spc="-2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20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2000" spc="-2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ых 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активов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1047,9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100,0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1053,5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58419" algn="r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1054,2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69850" marR="319405">
                        <a:lnSpc>
                          <a:spcPts val="1800"/>
                        </a:lnSpc>
                        <a:spcBef>
                          <a:spcPts val="20"/>
                        </a:spcBef>
                      </a:pPr>
                      <a:endParaRPr lang="ru-RU" sz="200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850" marR="319405">
                        <a:lnSpc>
                          <a:spcPts val="1800"/>
                        </a:lnSpc>
                        <a:spcBef>
                          <a:spcPts val="20"/>
                        </a:spcBef>
                      </a:pPr>
                      <a:r>
                        <a:rPr sz="200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Штрафы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санкции,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возмещение</a:t>
                      </a:r>
                      <a:r>
                        <a:rPr sz="2000" spc="-7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ущерба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532,6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224,5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477,3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554,6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439">
                <a:tc>
                  <a:txBody>
                    <a:bodyPr/>
                    <a:lstStyle/>
                    <a:p>
                      <a:pPr marL="69850" marR="255904">
                        <a:lnSpc>
                          <a:spcPts val="1800"/>
                        </a:lnSpc>
                        <a:spcBef>
                          <a:spcPts val="20"/>
                        </a:spcBef>
                      </a:pPr>
                      <a:endParaRPr lang="ru-RU" sz="2000" spc="-1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850" marR="255904">
                        <a:lnSpc>
                          <a:spcPts val="1800"/>
                        </a:lnSpc>
                        <a:spcBef>
                          <a:spcPts val="20"/>
                        </a:spcBef>
                      </a:pPr>
                      <a:r>
                        <a:rPr sz="2000" spc="-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2000" spc="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000" spc="-1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spc="-5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ого</a:t>
                      </a:r>
                      <a:r>
                        <a:rPr sz="20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ые 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-677,1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869">
                <a:tc>
                  <a:txBody>
                    <a:bodyPr/>
                    <a:lstStyle/>
                    <a:p>
                      <a:pPr marL="69850" marR="263525">
                        <a:lnSpc>
                          <a:spcPts val="1850"/>
                        </a:lnSpc>
                      </a:pPr>
                      <a:endParaRPr lang="ru-RU" sz="2200" b="1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850" marR="263525">
                        <a:lnSpc>
                          <a:spcPts val="1850"/>
                        </a:lnSpc>
                      </a:pPr>
                      <a:r>
                        <a:rPr sz="2200" b="1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Итого</a:t>
                      </a:r>
                      <a:r>
                        <a:rPr sz="2200" b="1" spc="-6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неналоговые </a:t>
                      </a:r>
                      <a:r>
                        <a:rPr sz="2200" b="1" spc="-38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22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5717,8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22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6888,5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22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7288,3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22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7258,9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65300" y="516183"/>
            <a:ext cx="7467600" cy="80200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637664" marR="5080" indent="-1625600">
              <a:lnSpc>
                <a:spcPts val="3000"/>
              </a:lnSpc>
              <a:spcBef>
                <a:spcPts val="290"/>
              </a:spcBef>
            </a:pPr>
            <a:r>
              <a:rPr sz="28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Безвозмездные поступления в районный </a:t>
            </a:r>
            <a:r>
              <a:rPr sz="2800" b="1" spc="-635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бюджет</a:t>
            </a:r>
            <a:r>
              <a:rPr sz="2800" b="1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в</a:t>
            </a:r>
            <a:r>
              <a:rPr sz="2800" b="1" spc="-10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 smtClean="0">
                <a:solidFill>
                  <a:srgbClr val="4F2171"/>
                </a:solidFill>
                <a:latin typeface="Times New Roman"/>
                <a:cs typeface="Times New Roman"/>
              </a:rPr>
              <a:t>2021</a:t>
            </a:r>
            <a:r>
              <a:rPr sz="2800" b="1" spc="5" dirty="0" smtClean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F2171"/>
                </a:solidFill>
                <a:latin typeface="Times New Roman"/>
                <a:cs typeface="Times New Roman"/>
              </a:rPr>
              <a:t>году</a:t>
            </a:r>
            <a:endParaRPr sz="2800" dirty="0">
              <a:solidFill>
                <a:srgbClr val="4F217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47797" y="1904811"/>
            <a:ext cx="11322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solidFill>
                  <a:srgbClr val="17365D"/>
                </a:solidFill>
                <a:latin typeface="Times New Roman"/>
                <a:cs typeface="Times New Roman"/>
              </a:rPr>
              <a:t>(т</a:t>
            </a:r>
            <a:r>
              <a:rPr sz="1600" dirty="0">
                <a:solidFill>
                  <a:srgbClr val="17365D"/>
                </a:solidFill>
                <a:latin typeface="Times New Roman"/>
                <a:cs typeface="Times New Roman"/>
              </a:rPr>
              <a:t>ыс.</a:t>
            </a:r>
            <a:r>
              <a:rPr sz="1600" spc="5" dirty="0">
                <a:solidFill>
                  <a:srgbClr val="17365D"/>
                </a:solidFill>
                <a:latin typeface="Times New Roman"/>
                <a:cs typeface="Times New Roman"/>
              </a:rPr>
              <a:t>р</a:t>
            </a:r>
            <a:r>
              <a:rPr sz="1600" spc="-40" dirty="0">
                <a:solidFill>
                  <a:srgbClr val="17365D"/>
                </a:solidFill>
                <a:latin typeface="Times New Roman"/>
                <a:cs typeface="Times New Roman"/>
              </a:rPr>
              <a:t>у</a:t>
            </a:r>
            <a:r>
              <a:rPr sz="1600" dirty="0">
                <a:solidFill>
                  <a:srgbClr val="17365D"/>
                </a:solidFill>
                <a:latin typeface="Times New Roman"/>
                <a:cs typeface="Times New Roman"/>
              </a:rPr>
              <a:t>б</a:t>
            </a:r>
            <a:r>
              <a:rPr sz="1600" spc="-15" dirty="0">
                <a:solidFill>
                  <a:srgbClr val="17365D"/>
                </a:solidFill>
                <a:latin typeface="Times New Roman"/>
                <a:cs typeface="Times New Roman"/>
              </a:rPr>
              <a:t>л</a:t>
            </a:r>
            <a:r>
              <a:rPr sz="1600" spc="-20" dirty="0">
                <a:solidFill>
                  <a:srgbClr val="17365D"/>
                </a:solidFill>
                <a:latin typeface="Times New Roman"/>
                <a:cs typeface="Times New Roman"/>
              </a:rPr>
              <a:t>е</a:t>
            </a:r>
            <a:r>
              <a:rPr sz="1600" spc="-5" dirty="0">
                <a:solidFill>
                  <a:srgbClr val="17365D"/>
                </a:solidFill>
                <a:latin typeface="Times New Roman"/>
                <a:cs typeface="Times New Roman"/>
              </a:rPr>
              <a:t>й)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708804"/>
              </p:ext>
            </p:extLst>
          </p:nvPr>
        </p:nvGraphicFramePr>
        <p:xfrm>
          <a:off x="317500" y="2301877"/>
          <a:ext cx="10058401" cy="5257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76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5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8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19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64769" indent="2540">
                        <a:lnSpc>
                          <a:spcPts val="1850"/>
                        </a:lnSpc>
                        <a:spcBef>
                          <a:spcPts val="869"/>
                        </a:spcBef>
                      </a:pPr>
                      <a:endParaRPr lang="ru-RU" sz="2000" spc="-10" baseline="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73025" marR="64769" indent="2540">
                        <a:lnSpc>
                          <a:spcPts val="1850"/>
                        </a:lnSpc>
                        <a:spcBef>
                          <a:spcPts val="869"/>
                        </a:spcBef>
                      </a:pPr>
                      <a:r>
                        <a:rPr sz="2000" spc="-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2000" spc="-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ол</a:t>
                      </a: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-1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2000" spc="-7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2020</a:t>
                      </a:r>
                      <a:r>
                        <a:rPr sz="2000" spc="-6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048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87630" algn="ctr">
                        <a:lnSpc>
                          <a:spcPts val="1820"/>
                        </a:lnSpc>
                        <a:spcBef>
                          <a:spcPts val="5"/>
                        </a:spcBef>
                      </a:pPr>
                      <a:endParaRPr lang="ru-RU" sz="200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0330" marR="87630" algn="ctr">
                        <a:lnSpc>
                          <a:spcPts val="1820"/>
                        </a:lnSpc>
                        <a:spcBef>
                          <a:spcPts val="5"/>
                        </a:spcBef>
                      </a:pPr>
                      <a:endParaRPr lang="ru-RU" sz="200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0330" marR="87630" algn="ctr">
                        <a:lnSpc>
                          <a:spcPts val="1820"/>
                        </a:lnSpc>
                        <a:spcBef>
                          <a:spcPts val="5"/>
                        </a:spcBef>
                      </a:pPr>
                      <a:r>
                        <a:rPr sz="200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000" spc="2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000" spc="-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spc="3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spc="2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00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2000" spc="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2000" spc="3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200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2021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ts val="1750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7635">
                        <a:lnSpc>
                          <a:spcPts val="1750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7635">
                        <a:lnSpc>
                          <a:spcPts val="1750"/>
                        </a:lnSpc>
                      </a:pP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Уточненн</a:t>
                      </a:r>
                      <a:r>
                        <a:rPr sz="200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ый</a:t>
                      </a:r>
                      <a:r>
                        <a:rPr sz="2000" spc="-3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2000" spc="-3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2000" spc="-38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2021 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67945" algn="ctr">
                        <a:lnSpc>
                          <a:spcPts val="1820"/>
                        </a:lnSpc>
                        <a:spcBef>
                          <a:spcPts val="30"/>
                        </a:spcBef>
                      </a:pPr>
                      <a:endParaRPr lang="ru-RU" sz="2000" spc="-1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78740" marR="67945" algn="ctr">
                        <a:lnSpc>
                          <a:spcPts val="1820"/>
                        </a:lnSpc>
                        <a:spcBef>
                          <a:spcPts val="30"/>
                        </a:spcBef>
                      </a:pPr>
                      <a:endParaRPr lang="ru-RU" sz="2000" spc="-1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78740" marR="67945" algn="ctr">
                        <a:lnSpc>
                          <a:spcPts val="1820"/>
                        </a:lnSpc>
                        <a:spcBef>
                          <a:spcPts val="30"/>
                        </a:spcBef>
                      </a:pPr>
                      <a:r>
                        <a:rPr sz="2000" spc="-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2000" spc="-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spc="-3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-1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r>
                        <a:rPr lang="ru-RU" sz="2000" spc="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году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92">
                <a:tc>
                  <a:txBody>
                    <a:bodyPr/>
                    <a:lstStyle/>
                    <a:p>
                      <a:pPr marL="69850">
                        <a:lnSpc>
                          <a:spcPts val="1764"/>
                        </a:lnSpc>
                      </a:pPr>
                      <a:endParaRPr lang="ru-RU" sz="200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764"/>
                        </a:lnSpc>
                      </a:pPr>
                      <a:r>
                        <a:rPr sz="200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Дотации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764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ts val="1764"/>
                        </a:lnSpc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279891,4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764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ts val="1764"/>
                        </a:lnSpc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291724,7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764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ts val="1764"/>
                        </a:lnSpc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308106,3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1764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9055" algn="r">
                        <a:lnSpc>
                          <a:spcPts val="1764"/>
                        </a:lnSpc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308106,3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311">
                <a:tc>
                  <a:txBody>
                    <a:bodyPr/>
                    <a:lstStyle/>
                    <a:p>
                      <a:pPr marL="69850">
                        <a:lnSpc>
                          <a:spcPts val="1735"/>
                        </a:lnSpc>
                      </a:pPr>
                      <a:endParaRPr lang="ru-RU" sz="200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735"/>
                        </a:lnSpc>
                      </a:pPr>
                      <a:r>
                        <a:rPr sz="200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Субсидии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735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ts val="1735"/>
                        </a:lnSpc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40649,7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735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ts val="1735"/>
                        </a:lnSpc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23148,6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735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ts val="1735"/>
                        </a:lnSpc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59639,6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ts val="1735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8419" algn="r">
                        <a:lnSpc>
                          <a:spcPts val="1735"/>
                        </a:lnSpc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56592,5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429">
                <a:tc>
                  <a:txBody>
                    <a:bodyPr/>
                    <a:lstStyle/>
                    <a:p>
                      <a:pPr marL="69850">
                        <a:lnSpc>
                          <a:spcPts val="1760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760"/>
                        </a:lnSpc>
                      </a:pP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Субвенции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760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ts val="1760"/>
                        </a:lnSpc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199029,4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760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ts val="1760"/>
                        </a:lnSpc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201488,4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760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ts val="1760"/>
                        </a:lnSpc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213814,6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1760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9055" algn="r">
                        <a:lnSpc>
                          <a:spcPts val="1760"/>
                        </a:lnSpc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211123,4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8500">
                <a:tc>
                  <a:txBody>
                    <a:bodyPr/>
                    <a:lstStyle/>
                    <a:p>
                      <a:pPr marL="69850" marR="161290">
                        <a:lnSpc>
                          <a:spcPts val="1800"/>
                        </a:lnSpc>
                        <a:spcBef>
                          <a:spcPts val="20"/>
                        </a:spcBef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850" marR="161290">
                        <a:lnSpc>
                          <a:spcPts val="1800"/>
                        </a:lnSpc>
                        <a:spcBef>
                          <a:spcPts val="20"/>
                        </a:spcBef>
                      </a:pP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Иные</a:t>
                      </a:r>
                      <a:r>
                        <a:rPr sz="2000" spc="-9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межбюджетные </a:t>
                      </a:r>
                      <a:r>
                        <a:rPr sz="2000" spc="-38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трансферты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44183,9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38994,4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58769,7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8419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58561,0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937">
                <a:tc>
                  <a:txBody>
                    <a:bodyPr/>
                    <a:lstStyle/>
                    <a:p>
                      <a:pPr marL="69850">
                        <a:lnSpc>
                          <a:spcPts val="1760"/>
                        </a:lnSpc>
                      </a:pPr>
                      <a:endParaRPr lang="ru-RU" sz="200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760"/>
                        </a:lnSpc>
                      </a:pPr>
                      <a:r>
                        <a:rPr sz="200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2000" spc="-6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безвозмездные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760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4610" algn="r">
                        <a:lnSpc>
                          <a:spcPts val="1760"/>
                        </a:lnSpc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0,9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ts val="1760"/>
                        </a:lnSpc>
                      </a:pPr>
                      <a:endParaRPr lang="ru-RU" sz="200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7785" algn="r">
                        <a:lnSpc>
                          <a:spcPts val="1760"/>
                        </a:lnSpc>
                      </a:pPr>
                      <a:r>
                        <a:rPr sz="200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760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4610" algn="r">
                        <a:lnSpc>
                          <a:spcPts val="1760"/>
                        </a:lnSpc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6,2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ts val="1760"/>
                        </a:lnSpc>
                      </a:pPr>
                      <a:endParaRPr lang="ru-RU" sz="200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7785" algn="r">
                        <a:lnSpc>
                          <a:spcPts val="1760"/>
                        </a:lnSpc>
                      </a:pPr>
                      <a:r>
                        <a:rPr sz="200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311">
                <a:tc>
                  <a:txBody>
                    <a:bodyPr/>
                    <a:lstStyle/>
                    <a:p>
                      <a:pPr marL="69850">
                        <a:lnSpc>
                          <a:spcPts val="1735"/>
                        </a:lnSpc>
                      </a:pPr>
                      <a:endParaRPr lang="ru-RU" sz="200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735"/>
                        </a:lnSpc>
                      </a:pPr>
                      <a:r>
                        <a:rPr sz="200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Возврат</a:t>
                      </a:r>
                      <a:r>
                        <a:rPr sz="2000" spc="-7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остатков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735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ts val="1735"/>
                        </a:lnSpc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105,2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ts val="1735"/>
                        </a:lnSpc>
                      </a:pPr>
                      <a:endParaRPr lang="ru-RU" sz="200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7785" algn="r">
                        <a:lnSpc>
                          <a:spcPts val="1735"/>
                        </a:lnSpc>
                      </a:pPr>
                      <a:r>
                        <a:rPr sz="200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735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ts val="1735"/>
                        </a:lnSpc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554,5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ts val="1735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8419" algn="r">
                        <a:lnSpc>
                          <a:spcPts val="1735"/>
                        </a:lnSpc>
                      </a:pP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565,4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428">
                <a:tc>
                  <a:txBody>
                    <a:bodyPr/>
                    <a:lstStyle/>
                    <a:p>
                      <a:pPr marL="69850">
                        <a:lnSpc>
                          <a:spcPts val="1760"/>
                        </a:lnSpc>
                      </a:pPr>
                      <a:endParaRPr lang="ru-RU" sz="2200" b="1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760"/>
                        </a:lnSpc>
                      </a:pPr>
                      <a:r>
                        <a:rPr sz="2200" b="1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Итого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760"/>
                        </a:lnSpc>
                      </a:pPr>
                      <a:endParaRPr lang="ru-RU" sz="2200" b="1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ts val="1760"/>
                        </a:lnSpc>
                      </a:pPr>
                      <a:r>
                        <a:rPr sz="2200" b="1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563650,1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760"/>
                        </a:lnSpc>
                      </a:pPr>
                      <a:endParaRPr lang="ru-RU" sz="2200" b="1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ts val="1760"/>
                        </a:lnSpc>
                      </a:pPr>
                      <a:r>
                        <a:rPr sz="2200" b="1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555356,1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760"/>
                        </a:lnSpc>
                      </a:pPr>
                      <a:endParaRPr lang="ru-RU" sz="2200" b="1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ts val="1760"/>
                        </a:lnSpc>
                      </a:pPr>
                      <a:r>
                        <a:rPr sz="2200" b="1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639781,9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1760"/>
                        </a:lnSpc>
                      </a:pPr>
                      <a:endParaRPr lang="ru-RU" sz="2200" b="1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9055" algn="r">
                        <a:lnSpc>
                          <a:spcPts val="1760"/>
                        </a:lnSpc>
                      </a:pPr>
                      <a:r>
                        <a:rPr sz="2200" b="1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633817,8</a:t>
                      </a: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86232"/>
            <a:ext cx="9613900" cy="303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715759" y="8855075"/>
            <a:ext cx="3660140" cy="1708673"/>
          </a:xfrm>
          <a:prstGeom prst="rect">
            <a:avLst/>
          </a:prstGeom>
          <a:ln w="19050">
            <a:solidFill>
              <a:srgbClr val="17365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5080" algn="ctr">
              <a:lnSpc>
                <a:spcPts val="1870"/>
              </a:lnSpc>
              <a:spcBef>
                <a:spcPts val="295"/>
              </a:spcBef>
            </a:pPr>
            <a:r>
              <a:rPr sz="1600" b="1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Справочно</a:t>
            </a:r>
            <a:r>
              <a:rPr sz="1600" dirty="0">
                <a:solidFill>
                  <a:srgbClr val="17365D"/>
                </a:solidFill>
                <a:latin typeface="Times New Roman"/>
                <a:cs typeface="Times New Roman"/>
              </a:rPr>
              <a:t>:</a:t>
            </a:r>
            <a:endParaRPr sz="1600" dirty="0">
              <a:latin typeface="Times New Roman"/>
              <a:cs typeface="Times New Roman"/>
            </a:endParaRPr>
          </a:p>
          <a:p>
            <a:pPr marL="159385" marR="151765" indent="1270" algn="ctr">
              <a:lnSpc>
                <a:spcPct val="95700"/>
              </a:lnSpc>
              <a:spcBef>
                <a:spcPts val="35"/>
              </a:spcBef>
            </a:pPr>
            <a:r>
              <a:rPr sz="1600" spc="5" dirty="0">
                <a:solidFill>
                  <a:srgbClr val="17365D"/>
                </a:solidFill>
                <a:latin typeface="Times New Roman"/>
                <a:cs typeface="Times New Roman"/>
              </a:rPr>
              <a:t>В</a:t>
            </a:r>
            <a:r>
              <a:rPr sz="1600" spc="-3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7365D"/>
                </a:solidFill>
                <a:latin typeface="Times New Roman"/>
                <a:cs typeface="Times New Roman"/>
              </a:rPr>
              <a:t>Боготольском</a:t>
            </a:r>
            <a:r>
              <a:rPr sz="1600" spc="-7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7365D"/>
                </a:solidFill>
                <a:latin typeface="Times New Roman"/>
                <a:cs typeface="Times New Roman"/>
              </a:rPr>
              <a:t>районе</a:t>
            </a:r>
            <a:r>
              <a:rPr sz="1600" spc="-4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7365D"/>
                </a:solidFill>
                <a:latin typeface="Times New Roman"/>
                <a:cs typeface="Times New Roman"/>
              </a:rPr>
              <a:t>осуществляют </a:t>
            </a:r>
            <a:r>
              <a:rPr sz="1600" spc="-38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7365D"/>
                </a:solidFill>
                <a:latin typeface="Times New Roman"/>
                <a:cs typeface="Times New Roman"/>
              </a:rPr>
              <a:t>свою </a:t>
            </a:r>
            <a:r>
              <a:rPr sz="1600" spc="-5" dirty="0">
                <a:solidFill>
                  <a:srgbClr val="17365D"/>
                </a:solidFill>
                <a:latin typeface="Times New Roman"/>
                <a:cs typeface="Times New Roman"/>
              </a:rPr>
              <a:t>деятельность </a:t>
            </a:r>
            <a:r>
              <a:rPr sz="1600" spc="5" dirty="0">
                <a:solidFill>
                  <a:srgbClr val="17365D"/>
                </a:solidFill>
                <a:latin typeface="Times New Roman"/>
                <a:cs typeface="Times New Roman"/>
              </a:rPr>
              <a:t>30 </a:t>
            </a:r>
            <a:r>
              <a:rPr sz="1600" spc="-5" dirty="0">
                <a:solidFill>
                  <a:srgbClr val="17365D"/>
                </a:solidFill>
                <a:latin typeface="Times New Roman"/>
                <a:cs typeface="Times New Roman"/>
              </a:rPr>
              <a:t>муниципальных </a:t>
            </a:r>
            <a:r>
              <a:rPr sz="1600" spc="-38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7365D"/>
                </a:solidFill>
                <a:latin typeface="Times New Roman"/>
                <a:cs typeface="Times New Roman"/>
              </a:rPr>
              <a:t>учреждений,</a:t>
            </a:r>
            <a:r>
              <a:rPr sz="1600" spc="2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7365D"/>
                </a:solidFill>
                <a:latin typeface="Times New Roman"/>
                <a:cs typeface="Times New Roman"/>
              </a:rPr>
              <a:t>из</a:t>
            </a:r>
            <a:r>
              <a:rPr sz="1600" spc="-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17365D"/>
                </a:solidFill>
                <a:latin typeface="Times New Roman"/>
                <a:cs typeface="Times New Roman"/>
              </a:rPr>
              <a:t>них: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ts val="1810"/>
              </a:lnSpc>
            </a:pPr>
            <a:r>
              <a:rPr sz="1600" spc="5" dirty="0">
                <a:solidFill>
                  <a:srgbClr val="17365D"/>
                </a:solidFill>
                <a:latin typeface="Times New Roman"/>
                <a:cs typeface="Times New Roman"/>
              </a:rPr>
              <a:t>15</a:t>
            </a:r>
            <a:r>
              <a:rPr sz="1600" spc="-4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7365D"/>
                </a:solidFill>
                <a:latin typeface="Times New Roman"/>
                <a:cs typeface="Times New Roman"/>
              </a:rPr>
              <a:t>казенных</a:t>
            </a:r>
            <a:r>
              <a:rPr sz="1600" spc="-3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17365D"/>
                </a:solidFill>
                <a:latin typeface="Times New Roman"/>
                <a:cs typeface="Times New Roman"/>
              </a:rPr>
              <a:t>учреждений,</a:t>
            </a:r>
            <a:endParaRPr sz="1600" dirty="0">
              <a:latin typeface="Times New Roman"/>
              <a:cs typeface="Times New Roman"/>
            </a:endParaRPr>
          </a:p>
          <a:p>
            <a:pPr marL="552450" marR="550545" algn="ctr">
              <a:lnSpc>
                <a:spcPts val="1920"/>
              </a:lnSpc>
              <a:spcBef>
                <a:spcPts val="30"/>
              </a:spcBef>
            </a:pPr>
            <a:r>
              <a:rPr sz="1600" dirty="0">
                <a:solidFill>
                  <a:srgbClr val="17365D"/>
                </a:solidFill>
                <a:latin typeface="Times New Roman"/>
                <a:cs typeface="Times New Roman"/>
              </a:rPr>
              <a:t>1 </a:t>
            </a:r>
            <a:r>
              <a:rPr sz="1600" spc="-5" dirty="0">
                <a:solidFill>
                  <a:srgbClr val="17365D"/>
                </a:solidFill>
                <a:latin typeface="Times New Roman"/>
                <a:cs typeface="Times New Roman"/>
              </a:rPr>
              <a:t>автономное </a:t>
            </a:r>
            <a:r>
              <a:rPr sz="1600" spc="-10" dirty="0">
                <a:solidFill>
                  <a:srgbClr val="17365D"/>
                </a:solidFill>
                <a:latin typeface="Times New Roman"/>
                <a:cs typeface="Times New Roman"/>
              </a:rPr>
              <a:t>учреждение, </a:t>
            </a:r>
            <a:r>
              <a:rPr sz="1600" spc="-15" dirty="0">
                <a:solidFill>
                  <a:srgbClr val="17365D"/>
                </a:solidFill>
                <a:latin typeface="Times New Roman"/>
                <a:cs typeface="Times New Roman"/>
              </a:rPr>
              <a:t>14 </a:t>
            </a:r>
            <a:r>
              <a:rPr sz="1600" spc="-38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7365D"/>
                </a:solidFill>
                <a:latin typeface="Times New Roman"/>
                <a:cs typeface="Times New Roman"/>
              </a:rPr>
              <a:t>бюджетных</a:t>
            </a:r>
            <a:r>
              <a:rPr sz="1600" spc="-1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7365D"/>
                </a:solidFill>
                <a:latin typeface="Times New Roman"/>
                <a:cs typeface="Times New Roman"/>
              </a:rPr>
              <a:t>учреждений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89200" y="552590"/>
            <a:ext cx="571500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32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Расходы</a:t>
            </a:r>
            <a:r>
              <a:rPr sz="3200" b="1" spc="-15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районного</a:t>
            </a:r>
            <a:r>
              <a:rPr sz="3200" b="1" spc="-30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бюджета</a:t>
            </a:r>
            <a:endParaRPr sz="3200" dirty="0">
              <a:solidFill>
                <a:srgbClr val="4F2171"/>
              </a:solidFill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494" y="8954257"/>
            <a:ext cx="2033270" cy="168541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33412" y="1457621"/>
            <a:ext cx="9742487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0820" marR="450215" indent="541020" algn="just">
              <a:spcAft>
                <a:spcPts val="0"/>
              </a:spcAft>
            </a:pPr>
            <a:r>
              <a:rPr lang="ru-RU" sz="24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Исполнение</a:t>
            </a:r>
            <a:r>
              <a:rPr lang="ru-RU" sz="24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расходов</a:t>
            </a:r>
            <a:r>
              <a:rPr lang="ru-RU" sz="24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осуществляется</a:t>
            </a:r>
            <a:r>
              <a:rPr lang="ru-RU" sz="24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соответствии</a:t>
            </a:r>
            <a:r>
              <a:rPr lang="ru-RU" sz="24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расходными</a:t>
            </a:r>
            <a:r>
              <a:rPr lang="ru-RU" sz="24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обязательствами,</a:t>
            </a:r>
            <a:r>
              <a:rPr lang="ru-RU" sz="2400" spc="-48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законодательно</a:t>
            </a:r>
            <a:r>
              <a:rPr lang="ru-RU" sz="24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закрепленными</a:t>
            </a:r>
            <a:r>
              <a:rPr lang="ru-RU" sz="24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ru-RU" sz="24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соответствующими</a:t>
            </a:r>
            <a:r>
              <a:rPr lang="ru-RU" sz="2400" spc="-48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уровнями</a:t>
            </a:r>
            <a:r>
              <a:rPr lang="ru-RU" sz="2400" spc="-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бюджетов.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40"/>
              </a:spcBef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10820" marR="448310" indent="541020" algn="just">
              <a:spcBef>
                <a:spcPts val="5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Бюджет</a:t>
            </a:r>
            <a:r>
              <a:rPr lang="ru-RU" sz="2400" spc="5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формируется:</a:t>
            </a:r>
            <a:r>
              <a:rPr lang="ru-RU" sz="2400" spc="5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400" spc="5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разделам,</a:t>
            </a:r>
            <a:r>
              <a:rPr lang="ru-RU" sz="2400" spc="5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400" spc="5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ведомствам,</a:t>
            </a:r>
            <a:r>
              <a:rPr lang="ru-RU" sz="2400" spc="5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400" spc="5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муниципальным программам.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"/>
              </a:spcBef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752475">
              <a:lnSpc>
                <a:spcPts val="2065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400" spc="-25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этого</a:t>
            </a:r>
            <a:r>
              <a:rPr lang="ru-RU" sz="2400" spc="-15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применяется</a:t>
            </a:r>
            <a:r>
              <a:rPr lang="ru-RU" sz="2400" spc="-25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бюджетная</a:t>
            </a:r>
            <a:r>
              <a:rPr lang="ru-RU" sz="2400" spc="-2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классификация: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2065"/>
              </a:lnSpc>
              <a:spcAft>
                <a:spcPts val="0"/>
              </a:spcAft>
              <a:buClr>
                <a:srgbClr val="17365D"/>
              </a:buClr>
              <a:buSzPts val="1800"/>
              <a:buFont typeface="Wingdings" panose="05000000000000000000" pitchFamily="2" charset="2"/>
              <a:buChar char=""/>
              <a:tabLst>
                <a:tab pos="1210310" algn="l"/>
              </a:tabLst>
            </a:pPr>
            <a:r>
              <a:rPr lang="ru-RU" sz="2400" b="1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Функциональная</a:t>
            </a:r>
            <a:r>
              <a:rPr lang="ru-RU" sz="2400" b="1" spc="-25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классификация</a:t>
            </a:r>
            <a:endParaRPr lang="ru-RU" sz="2400" dirty="0" smtClean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>
              <a:lnSpc>
                <a:spcPts val="2065"/>
              </a:lnSpc>
              <a:spcBef>
                <a:spcPts val="5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Wingdings" panose="05000000000000000000" pitchFamily="2" charset="2"/>
              <a:buChar char=""/>
              <a:tabLst>
                <a:tab pos="1210310" algn="l"/>
              </a:tabLst>
            </a:pPr>
            <a:r>
              <a:rPr lang="ru-RU" sz="2400" b="1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Ведомственная</a:t>
            </a:r>
            <a:r>
              <a:rPr lang="ru-RU" sz="2400" b="1" spc="-15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классификация</a:t>
            </a:r>
            <a:endParaRPr lang="ru-RU" sz="2400" dirty="0" smtClean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>
              <a:lnSpc>
                <a:spcPts val="2065"/>
              </a:lnSpc>
              <a:spcAft>
                <a:spcPts val="0"/>
              </a:spcAft>
              <a:buClr>
                <a:srgbClr val="17365D"/>
              </a:buClr>
              <a:buSzPts val="1800"/>
              <a:buFont typeface="Wingdings" panose="05000000000000000000" pitchFamily="2" charset="2"/>
              <a:buChar char=""/>
              <a:tabLst>
                <a:tab pos="1210310" algn="l"/>
              </a:tabLst>
            </a:pPr>
            <a:r>
              <a:rPr lang="ru-RU" sz="24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Классификация</a:t>
            </a:r>
            <a:r>
              <a:rPr lang="ru-RU" sz="2400" spc="-3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по</a:t>
            </a:r>
            <a:r>
              <a:rPr lang="ru-RU" sz="2400" spc="-25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муниципальным</a:t>
            </a:r>
            <a:r>
              <a:rPr lang="ru-RU" sz="2400" b="1" spc="-15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Calibri" panose="020F0502020204030204" pitchFamily="34" charset="0"/>
              </a:rPr>
              <a:t>программам</a:t>
            </a:r>
            <a:endParaRPr lang="ru-RU" sz="2400" dirty="0" smtClean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>
              <a:spcAft>
                <a:spcPts val="0"/>
              </a:spcAft>
            </a:pPr>
            <a:r>
              <a:rPr lang="ru-RU" sz="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" y="5135551"/>
            <a:ext cx="9982200" cy="367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477315" y="2976993"/>
            <a:ext cx="6321087" cy="2991653"/>
            <a:chOff x="1471930" y="3062605"/>
            <a:chExt cx="4953000" cy="27063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1930" y="3062605"/>
              <a:ext cx="4953000" cy="245237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095500" y="3100070"/>
              <a:ext cx="3352165" cy="2663825"/>
            </a:xfrm>
            <a:custGeom>
              <a:avLst/>
              <a:gdLst/>
              <a:ahLst/>
              <a:cxnLst/>
              <a:rect l="l" t="t" r="r" b="b"/>
              <a:pathLst>
                <a:path w="3352165" h="2663825">
                  <a:moveTo>
                    <a:pt x="1464945" y="0"/>
                  </a:moveTo>
                  <a:lnTo>
                    <a:pt x="57150" y="121284"/>
                  </a:lnTo>
                  <a:lnTo>
                    <a:pt x="0" y="121284"/>
                  </a:lnTo>
                </a:path>
                <a:path w="3352165" h="2663825">
                  <a:moveTo>
                    <a:pt x="2397125" y="2351785"/>
                  </a:moveTo>
                  <a:lnTo>
                    <a:pt x="3295015" y="2663824"/>
                  </a:lnTo>
                  <a:lnTo>
                    <a:pt x="3352165" y="266382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823708" y="6111119"/>
            <a:ext cx="189214" cy="138188"/>
          </a:xfrm>
          <a:custGeom>
            <a:avLst/>
            <a:gdLst/>
            <a:ahLst/>
            <a:cxnLst/>
            <a:rect l="l" t="t" r="r" b="b"/>
            <a:pathLst>
              <a:path w="125730" h="128270">
                <a:moveTo>
                  <a:pt x="125730" y="0"/>
                </a:moveTo>
                <a:lnTo>
                  <a:pt x="0" y="0"/>
                </a:lnTo>
                <a:lnTo>
                  <a:pt x="0" y="128270"/>
                </a:lnTo>
                <a:lnTo>
                  <a:pt x="125730" y="128270"/>
                </a:lnTo>
                <a:lnTo>
                  <a:pt x="125730" y="0"/>
                </a:lnTo>
                <a:close/>
              </a:path>
            </a:pathLst>
          </a:custGeom>
          <a:solidFill>
            <a:srgbClr val="00A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14424" y="2377378"/>
            <a:ext cx="9349337" cy="4475936"/>
            <a:chOff x="957580" y="2721610"/>
            <a:chExt cx="5984875" cy="3578860"/>
          </a:xfrm>
        </p:grpSpPr>
        <p:sp>
          <p:nvSpPr>
            <p:cNvPr id="8" name="object 8"/>
            <p:cNvSpPr/>
            <p:nvPr/>
          </p:nvSpPr>
          <p:spPr>
            <a:xfrm>
              <a:off x="4485980" y="5689249"/>
              <a:ext cx="125730" cy="128270"/>
            </a:xfrm>
            <a:custGeom>
              <a:avLst/>
              <a:gdLst/>
              <a:ahLst/>
              <a:cxnLst/>
              <a:rect l="l" t="t" r="r" b="b"/>
              <a:pathLst>
                <a:path w="125729" h="128270">
                  <a:moveTo>
                    <a:pt x="125729" y="0"/>
                  </a:moveTo>
                  <a:lnTo>
                    <a:pt x="0" y="0"/>
                  </a:lnTo>
                  <a:lnTo>
                    <a:pt x="0" y="128270"/>
                  </a:lnTo>
                  <a:lnTo>
                    <a:pt x="125729" y="128270"/>
                  </a:lnTo>
                  <a:lnTo>
                    <a:pt x="1257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7580" y="2721610"/>
              <a:ext cx="5984875" cy="3578860"/>
            </a:xfrm>
            <a:custGeom>
              <a:avLst/>
              <a:gdLst/>
              <a:ahLst/>
              <a:cxnLst/>
              <a:rect l="l" t="t" r="r" b="b"/>
              <a:pathLst>
                <a:path w="5984875" h="3578860">
                  <a:moveTo>
                    <a:pt x="0" y="3578860"/>
                  </a:moveTo>
                  <a:lnTo>
                    <a:pt x="5984875" y="3578860"/>
                  </a:lnTo>
                  <a:lnTo>
                    <a:pt x="5984875" y="0"/>
                  </a:lnTo>
                  <a:lnTo>
                    <a:pt x="0" y="0"/>
                  </a:lnTo>
                  <a:lnTo>
                    <a:pt x="0" y="3578860"/>
                  </a:lnTo>
                  <a:close/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11780" y="3111484"/>
            <a:ext cx="638031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400" b="1" spc="-5" dirty="0">
                <a:latin typeface="Calibri"/>
                <a:cs typeface="Calibri"/>
              </a:rPr>
              <a:t>95</a:t>
            </a:r>
            <a:r>
              <a:rPr sz="2400" b="1" spc="-20" dirty="0">
                <a:latin typeface="Calibri"/>
                <a:cs typeface="Calibri"/>
              </a:rPr>
              <a:t>,</a:t>
            </a:r>
            <a:r>
              <a:rPr sz="2400" b="1" spc="-5" dirty="0">
                <a:latin typeface="Calibri"/>
                <a:cs typeface="Calibri"/>
              </a:rPr>
              <a:t>9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18802" y="5966218"/>
            <a:ext cx="307549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Calibri"/>
                <a:cs typeface="Calibri"/>
              </a:rPr>
              <a:t>П</a:t>
            </a:r>
            <a:r>
              <a:rPr sz="2000" spc="-10" dirty="0">
                <a:latin typeface="Calibri"/>
                <a:cs typeface="Calibri"/>
              </a:rPr>
              <a:t>р</a:t>
            </a:r>
            <a:r>
              <a:rPr sz="2000" spc="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г</a:t>
            </a:r>
            <a:r>
              <a:rPr sz="2000" spc="-10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5" dirty="0">
                <a:latin typeface="Calibri"/>
                <a:cs typeface="Calibri"/>
              </a:rPr>
              <a:t>м</a:t>
            </a:r>
            <a:r>
              <a:rPr sz="2000" dirty="0">
                <a:latin typeface="Calibri"/>
                <a:cs typeface="Calibri"/>
              </a:rPr>
              <a:t>мные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5" dirty="0">
                <a:latin typeface="Calibri"/>
                <a:cs typeface="Calibri"/>
              </a:rPr>
              <a:t>с</a:t>
            </a:r>
            <a:r>
              <a:rPr sz="2000" spc="-15" dirty="0">
                <a:latin typeface="Calibri"/>
                <a:cs typeface="Calibri"/>
              </a:rPr>
              <a:t>х</a:t>
            </a:r>
            <a:r>
              <a:rPr sz="2000" spc="5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ды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14554" y="5508973"/>
            <a:ext cx="2959210" cy="77649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353820">
              <a:lnSpc>
                <a:spcPct val="100000"/>
              </a:lnSpc>
              <a:spcBef>
                <a:spcPts val="475"/>
              </a:spcBef>
            </a:pPr>
            <a:r>
              <a:rPr sz="2400" b="1" spc="-10" dirty="0">
                <a:latin typeface="Calibri"/>
                <a:cs typeface="Calibri"/>
              </a:rPr>
              <a:t>4,1%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r>
              <a:rPr sz="2000" spc="5" dirty="0">
                <a:latin typeface="Calibri"/>
                <a:cs typeface="Calibri"/>
              </a:rPr>
              <a:t>Н</a:t>
            </a:r>
            <a:r>
              <a:rPr sz="2000" spc="-10" dirty="0">
                <a:latin typeface="Calibri"/>
                <a:cs typeface="Calibri"/>
              </a:rPr>
              <a:t>е</a:t>
            </a:r>
            <a:r>
              <a:rPr sz="2000" dirty="0">
                <a:latin typeface="Calibri"/>
                <a:cs typeface="Calibri"/>
              </a:rPr>
              <a:t>п</a:t>
            </a:r>
            <a:r>
              <a:rPr sz="2000" spc="-10" dirty="0">
                <a:latin typeface="Calibri"/>
                <a:cs typeface="Calibri"/>
              </a:rPr>
              <a:t>р</a:t>
            </a:r>
            <a:r>
              <a:rPr sz="2000" spc="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г</a:t>
            </a:r>
            <a:r>
              <a:rPr sz="2000" spc="-10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5" dirty="0">
                <a:latin typeface="Calibri"/>
                <a:cs typeface="Calibri"/>
              </a:rPr>
              <a:t>м</a:t>
            </a:r>
            <a:r>
              <a:rPr sz="2000" dirty="0">
                <a:latin typeface="Calibri"/>
                <a:cs typeface="Calibri"/>
              </a:rPr>
              <a:t>мные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5" dirty="0">
                <a:latin typeface="Calibri"/>
                <a:cs typeface="Calibri"/>
              </a:rPr>
              <a:t>с</a:t>
            </a:r>
            <a:r>
              <a:rPr sz="2000" spc="-15" dirty="0">
                <a:latin typeface="Calibri"/>
                <a:cs typeface="Calibri"/>
              </a:rPr>
              <a:t>х</a:t>
            </a:r>
            <a:r>
              <a:rPr sz="2000" spc="5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ды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71930" y="611808"/>
            <a:ext cx="7924800" cy="644407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451484" marR="5080" indent="-439420" algn="ctr">
              <a:lnSpc>
                <a:spcPts val="2300"/>
              </a:lnSpc>
              <a:spcBef>
                <a:spcPts val="250"/>
              </a:spcBef>
            </a:pPr>
            <a:r>
              <a:rPr sz="32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Доля расходов районного бюджета </a:t>
            </a:r>
            <a:r>
              <a:rPr sz="3200" b="1" spc="-10" dirty="0">
                <a:solidFill>
                  <a:srgbClr val="4F2171"/>
                </a:solidFill>
                <a:latin typeface="Times New Roman"/>
                <a:cs typeface="Times New Roman"/>
              </a:rPr>
              <a:t>по </a:t>
            </a:r>
            <a:r>
              <a:rPr sz="3200" b="1" spc="-484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муниципальным</a:t>
            </a:r>
            <a:r>
              <a:rPr sz="3200" b="1" spc="5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программам</a:t>
            </a:r>
            <a:endParaRPr sz="3200" dirty="0">
              <a:solidFill>
                <a:srgbClr val="4F2171"/>
              </a:solidFill>
              <a:latin typeface="Times New Roman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6460" y="7829282"/>
            <a:ext cx="9566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0820" marR="451485" indent="449580" algn="just">
              <a:spcAft>
                <a:spcPts val="0"/>
              </a:spcAft>
            </a:pPr>
            <a:r>
              <a:rPr lang="ru-RU" sz="24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течении</a:t>
            </a:r>
            <a:r>
              <a:rPr lang="ru-RU" sz="24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2021</a:t>
            </a:r>
            <a:r>
              <a:rPr lang="ru-RU" sz="24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  <a:r>
              <a:rPr lang="ru-RU" sz="24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территории</a:t>
            </a:r>
            <a:r>
              <a:rPr lang="ru-RU" sz="24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района</a:t>
            </a:r>
            <a:r>
              <a:rPr lang="ru-RU" sz="24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реализовывались 17 муниципальных программ, в общей сумме</a:t>
            </a:r>
            <a:r>
              <a:rPr lang="ru-RU" sz="24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642,9 </a:t>
            </a:r>
            <a:r>
              <a:rPr lang="ru-RU" sz="2400" dirty="0" err="1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млн.рублей</a:t>
            </a:r>
            <a:r>
              <a:rPr lang="ru-RU" sz="24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Непрограммные</a:t>
            </a:r>
            <a:r>
              <a:rPr lang="ru-RU" sz="24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</a:t>
            </a:r>
            <a:r>
              <a:rPr lang="ru-RU" sz="2400" spc="45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составили</a:t>
            </a:r>
            <a:r>
              <a:rPr lang="ru-RU" sz="24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27,0 </a:t>
            </a:r>
            <a:r>
              <a:rPr lang="ru-RU" sz="2400" dirty="0" err="1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млн.рублей</a:t>
            </a:r>
            <a:r>
              <a:rPr lang="ru-RU" sz="24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34" y="206560"/>
            <a:ext cx="10689665" cy="7228655"/>
            <a:chOff x="4371" y="206560"/>
            <a:chExt cx="10689665" cy="72286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9227" y="206560"/>
              <a:ext cx="7399019" cy="10712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71" y="1438147"/>
              <a:ext cx="10689665" cy="1080135"/>
            </a:xfrm>
            <a:custGeom>
              <a:avLst/>
              <a:gdLst/>
              <a:ahLst/>
              <a:cxnLst/>
              <a:rect l="l" t="t" r="r" b="b"/>
              <a:pathLst>
                <a:path w="10560050" h="1080135">
                  <a:moveTo>
                    <a:pt x="10560050" y="0"/>
                  </a:moveTo>
                  <a:lnTo>
                    <a:pt x="0" y="0"/>
                  </a:lnTo>
                  <a:lnTo>
                    <a:pt x="0" y="1079627"/>
                  </a:lnTo>
                  <a:lnTo>
                    <a:pt x="10560050" y="1079627"/>
                  </a:lnTo>
                  <a:lnTo>
                    <a:pt x="1056005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8429" y="1940560"/>
              <a:ext cx="0" cy="5494655"/>
            </a:xfrm>
            <a:custGeom>
              <a:avLst/>
              <a:gdLst/>
              <a:ahLst/>
              <a:cxnLst/>
              <a:rect l="l" t="t" r="r" b="b"/>
              <a:pathLst>
                <a:path h="5494655">
                  <a:moveTo>
                    <a:pt x="0" y="0"/>
                  </a:moveTo>
                  <a:lnTo>
                    <a:pt x="0" y="5494638"/>
                  </a:lnTo>
                </a:path>
              </a:pathLst>
            </a:custGeom>
            <a:ln w="6350">
              <a:solidFill>
                <a:srgbClr val="6700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10458" y="2020678"/>
            <a:ext cx="275024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ме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79900" y="1454154"/>
            <a:ext cx="3411532" cy="1316001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966469" algn="ctr">
              <a:lnSpc>
                <a:spcPts val="24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о  </a:t>
            </a:r>
            <a:r>
              <a:rPr sz="2000" b="1" spc="-10" dirty="0" err="1">
                <a:solidFill>
                  <a:srgbClr val="FFFFFF"/>
                </a:solidFill>
                <a:latin typeface="Calibri"/>
                <a:cs typeface="Calibri"/>
              </a:rPr>
              <a:t>сводной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lang="ru-RU" sz="2000" b="1" spc="-5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966469" algn="ctr">
              <a:lnSpc>
                <a:spcPts val="2400"/>
              </a:lnSpc>
            </a:pPr>
            <a:r>
              <a:rPr sz="20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бюджетной</a:t>
            </a:r>
            <a:r>
              <a:rPr lang="ru-RU" sz="2000" b="1" spc="-1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ru-RU" sz="2000" b="1" spc="-10" dirty="0">
                <a:solidFill>
                  <a:srgbClr val="FFFFFF"/>
                </a:solidFill>
                <a:cs typeface="Calibri"/>
              </a:rPr>
              <a:t>росписью</a:t>
            </a:r>
            <a:endParaRPr lang="ru-RU" sz="2000" dirty="0">
              <a:cs typeface="Calibri"/>
            </a:endParaRPr>
          </a:p>
          <a:p>
            <a:pPr marL="958215" algn="ctr">
              <a:lnSpc>
                <a:spcPct val="150000"/>
              </a:lnSpc>
              <a:spcBef>
                <a:spcPts val="45"/>
              </a:spcBef>
            </a:pPr>
            <a:r>
              <a:rPr lang="ru-RU" sz="2000" b="1" spc="-15" dirty="0">
                <a:solidFill>
                  <a:srgbClr val="FFFFFF"/>
                </a:solidFill>
                <a:cs typeface="Calibri"/>
              </a:rPr>
              <a:t>(</a:t>
            </a:r>
            <a:r>
              <a:rPr lang="ru-RU" sz="2000" b="1" spc="-15" dirty="0" err="1">
                <a:solidFill>
                  <a:srgbClr val="FFFFFF"/>
                </a:solidFill>
                <a:cs typeface="Calibri"/>
              </a:rPr>
              <a:t>тыс.рублей</a:t>
            </a:r>
            <a:r>
              <a:rPr lang="ru-RU" b="1" spc="-15" dirty="0">
                <a:solidFill>
                  <a:srgbClr val="FFFFFF"/>
                </a:solidFill>
                <a:cs typeface="Calibri"/>
              </a:rPr>
              <a:t>)</a:t>
            </a:r>
            <a:endParaRPr lang="ru-RU" dirty="0">
              <a:cs typeface="Calibri"/>
            </a:endParaRPr>
          </a:p>
          <a:p>
            <a:pPr marL="12700" marR="5080" algn="ctr">
              <a:lnSpc>
                <a:spcPct val="101400"/>
              </a:lnSpc>
              <a:spcBef>
                <a:spcPts val="65"/>
              </a:spcBef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36991" y="1925819"/>
            <a:ext cx="1654321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Факт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(тыс.рублей)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85560" y="1866277"/>
            <a:ext cx="1786551" cy="63004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130810">
              <a:lnSpc>
                <a:spcPct val="101400"/>
              </a:lnSpc>
              <a:spcBef>
                <a:spcPts val="65"/>
              </a:spcBef>
            </a:pPr>
            <a:r>
              <a:rPr sz="2000" b="1" spc="-15" dirty="0" err="1">
                <a:solidFill>
                  <a:srgbClr val="FFFFFF"/>
                </a:solidFill>
                <a:latin typeface="Calibri"/>
                <a:cs typeface="Calibri"/>
              </a:rPr>
              <a:t>Процент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5" dirty="0" err="1" smtClean="0">
                <a:solidFill>
                  <a:srgbClr val="FFFFFF"/>
                </a:solidFill>
                <a:latin typeface="Calibri"/>
                <a:cs typeface="Calibri"/>
              </a:rPr>
              <a:t>ис</a:t>
            </a:r>
            <a:r>
              <a:rPr sz="2000" b="1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2000" b="1" spc="-20" dirty="0" err="1" smtClean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b="1" dirty="0" err="1" smtClean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b="1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b="1" dirty="0" err="1" smtClean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b="1" spc="-40" dirty="0" err="1" smtClean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lang="ru-RU" sz="20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(%)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776069"/>
              </p:ext>
            </p:extLst>
          </p:nvPr>
        </p:nvGraphicFramePr>
        <p:xfrm>
          <a:off x="0" y="2518282"/>
          <a:ext cx="10693400" cy="81814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9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0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95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6469" algn="ctr">
                        <a:lnSpc>
                          <a:spcPts val="1325"/>
                        </a:lnSpc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ts val="795"/>
                        </a:lnSpc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263">
                <a:tc>
                  <a:txBody>
                    <a:bodyPr/>
                    <a:lstStyle/>
                    <a:p>
                      <a:pPr marL="38100">
                        <a:lnSpc>
                          <a:spcPts val="1639"/>
                        </a:lnSpc>
                      </a:pPr>
                      <a:r>
                        <a:rPr sz="1600" spc="-30" dirty="0">
                          <a:latin typeface="Calibri"/>
                          <a:cs typeface="Calibri"/>
                        </a:rPr>
                        <a:t>Общегосударственные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вопросы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4675" algn="r">
                        <a:lnSpc>
                          <a:spcPts val="1639"/>
                        </a:lnSpc>
                      </a:pPr>
                      <a:r>
                        <a:rPr sz="1600" spc="-1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68369,9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3395">
                        <a:lnSpc>
                          <a:spcPts val="1639"/>
                        </a:lnSpc>
                      </a:pPr>
                      <a:r>
                        <a:rPr sz="1600" spc="-1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67798,7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70205" algn="r">
                        <a:lnSpc>
                          <a:spcPts val="1639"/>
                        </a:lnSpc>
                      </a:pPr>
                      <a:r>
                        <a:rPr sz="1600" spc="-15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99,2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428">
                <a:tc>
                  <a:txBody>
                    <a:bodyPr/>
                    <a:lstStyle/>
                    <a:p>
                      <a:pPr marL="65405">
                        <a:lnSpc>
                          <a:spcPts val="1745"/>
                        </a:lnSpc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Национальная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оборона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4675" algn="r">
                        <a:lnSpc>
                          <a:spcPts val="1745"/>
                        </a:lnSpc>
                      </a:pPr>
                      <a:r>
                        <a:rPr sz="1600" spc="-1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1084,6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2290">
                        <a:lnSpc>
                          <a:spcPts val="1745"/>
                        </a:lnSpc>
                      </a:pPr>
                      <a:r>
                        <a:rPr sz="1600" spc="-1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1084,6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88290" algn="r">
                        <a:lnSpc>
                          <a:spcPts val="1745"/>
                        </a:lnSpc>
                      </a:pPr>
                      <a:r>
                        <a:rPr sz="1600" spc="-1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100,0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378">
                <a:tc>
                  <a:txBody>
                    <a:bodyPr/>
                    <a:lstStyle/>
                    <a:p>
                      <a:pPr marL="65405">
                        <a:lnSpc>
                          <a:spcPts val="1825"/>
                        </a:lnSpc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Национальная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безопасность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4675" algn="r">
                        <a:lnSpc>
                          <a:spcPts val="1825"/>
                        </a:lnSpc>
                      </a:pPr>
                      <a:r>
                        <a:rPr sz="1600" spc="-1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4527,9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2290">
                        <a:lnSpc>
                          <a:spcPts val="1825"/>
                        </a:lnSpc>
                      </a:pPr>
                      <a:r>
                        <a:rPr sz="1600" spc="-1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4207,7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70205" algn="r">
                        <a:lnSpc>
                          <a:spcPts val="1825"/>
                        </a:lnSpc>
                      </a:pPr>
                      <a:r>
                        <a:rPr sz="1600" spc="-15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92,9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060">
                <a:tc>
                  <a:txBody>
                    <a:bodyPr/>
                    <a:lstStyle/>
                    <a:p>
                      <a:pPr marL="65405">
                        <a:lnSpc>
                          <a:spcPts val="1814"/>
                        </a:lnSpc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Национальная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экономика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4675" algn="r">
                        <a:lnSpc>
                          <a:spcPts val="1814"/>
                        </a:lnSpc>
                      </a:pPr>
                      <a:r>
                        <a:rPr sz="1600" spc="-1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70899,9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3395">
                        <a:lnSpc>
                          <a:spcPts val="1814"/>
                        </a:lnSpc>
                      </a:pPr>
                      <a:r>
                        <a:rPr sz="1600" spc="-1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70467,4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70205" algn="r">
                        <a:lnSpc>
                          <a:spcPts val="1814"/>
                        </a:lnSpc>
                      </a:pPr>
                      <a:r>
                        <a:rPr sz="1600" spc="-15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99,4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693">
                <a:tc>
                  <a:txBody>
                    <a:bodyPr/>
                    <a:lstStyle/>
                    <a:p>
                      <a:pPr marL="65405">
                        <a:lnSpc>
                          <a:spcPts val="1814"/>
                        </a:lnSpc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Жилищно-коммунальное</a:t>
                      </a:r>
                      <a:r>
                        <a:rPr sz="16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хозяйство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4675" algn="r">
                        <a:lnSpc>
                          <a:spcPts val="1814"/>
                        </a:lnSpc>
                      </a:pPr>
                      <a:r>
                        <a:rPr sz="1600" spc="-1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27630,2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3395">
                        <a:lnSpc>
                          <a:spcPts val="1814"/>
                        </a:lnSpc>
                      </a:pPr>
                      <a:r>
                        <a:rPr sz="1600" spc="-1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25808,1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70205" algn="r">
                        <a:lnSpc>
                          <a:spcPts val="1814"/>
                        </a:lnSpc>
                      </a:pPr>
                      <a:r>
                        <a:rPr sz="1600" spc="-15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93,4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965">
                <a:tc>
                  <a:txBody>
                    <a:bodyPr/>
                    <a:lstStyle/>
                    <a:p>
                      <a:pPr marL="65405">
                        <a:lnSpc>
                          <a:spcPts val="1900"/>
                        </a:lnSpc>
                      </a:pPr>
                      <a:r>
                        <a:rPr sz="1600" spc="-1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5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х</a:t>
                      </a:r>
                      <a:r>
                        <a:rPr sz="1600" spc="-3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spc="-25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60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spc="-10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3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spc="-5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spc="-15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spc="-3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ж</a:t>
                      </a:r>
                      <a:r>
                        <a:rPr sz="160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spc="-4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ю</a:t>
                      </a:r>
                      <a:r>
                        <a:rPr sz="160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щ</a:t>
                      </a:r>
                      <a:r>
                        <a:rPr sz="1600" spc="-15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й</a:t>
                      </a:r>
                      <a:r>
                        <a:rPr sz="1600" spc="-15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5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spc="-3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spc="-35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ед</a:t>
                      </a:r>
                      <a:r>
                        <a:rPr sz="160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ы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83565" algn="r">
                        <a:lnSpc>
                          <a:spcPts val="187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2540,8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2290">
                        <a:lnSpc>
                          <a:spcPts val="187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2540,8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8829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spc="-1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100,0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490">
                <a:tc>
                  <a:txBody>
                    <a:bodyPr/>
                    <a:lstStyle/>
                    <a:p>
                      <a:pPr marL="65405">
                        <a:lnSpc>
                          <a:spcPts val="1914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Образование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83565" algn="r">
                        <a:lnSpc>
                          <a:spcPts val="188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318331,3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1959">
                        <a:lnSpc>
                          <a:spcPts val="188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314969,5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7020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600" spc="-15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98,9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960">
                <a:tc>
                  <a:txBody>
                    <a:bodyPr/>
                    <a:lstStyle/>
                    <a:p>
                      <a:pPr marL="65405">
                        <a:lnSpc>
                          <a:spcPts val="1825"/>
                        </a:lnSpc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Культура,кинематография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4675" algn="r">
                        <a:lnSpc>
                          <a:spcPts val="1825"/>
                        </a:lnSpc>
                      </a:pPr>
                      <a:r>
                        <a:rPr sz="1600" spc="-1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74476,9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3395">
                        <a:lnSpc>
                          <a:spcPts val="1825"/>
                        </a:lnSpc>
                      </a:pPr>
                      <a:r>
                        <a:rPr sz="1600" spc="-1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74429,6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70205" algn="r">
                        <a:lnSpc>
                          <a:spcPts val="1825"/>
                        </a:lnSpc>
                      </a:pPr>
                      <a:r>
                        <a:rPr sz="1600" spc="-15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99,9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060">
                <a:tc>
                  <a:txBody>
                    <a:bodyPr/>
                    <a:lstStyle/>
                    <a:p>
                      <a:pPr marL="65405">
                        <a:lnSpc>
                          <a:spcPts val="1814"/>
                        </a:lnSpc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Здравоохранение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4675" algn="r">
                        <a:lnSpc>
                          <a:spcPts val="1814"/>
                        </a:lnSpc>
                      </a:pPr>
                      <a:r>
                        <a:rPr sz="1600" spc="-1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123,0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4360">
                        <a:lnSpc>
                          <a:spcPts val="1814"/>
                        </a:lnSpc>
                      </a:pPr>
                      <a:r>
                        <a:rPr sz="1600" spc="-1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123,0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88290" algn="r">
                        <a:lnSpc>
                          <a:spcPts val="1814"/>
                        </a:lnSpc>
                      </a:pPr>
                      <a:r>
                        <a:rPr sz="1600" spc="-1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100,0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2588">
                <a:tc>
                  <a:txBody>
                    <a:bodyPr/>
                    <a:lstStyle/>
                    <a:p>
                      <a:pPr marL="65405">
                        <a:lnSpc>
                          <a:spcPts val="1814"/>
                        </a:lnSpc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оц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иал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ол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4675" algn="r">
                        <a:lnSpc>
                          <a:spcPts val="1814"/>
                        </a:lnSpc>
                      </a:pPr>
                      <a:r>
                        <a:rPr sz="1600" spc="-1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18481,7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3395">
                        <a:lnSpc>
                          <a:spcPts val="1814"/>
                        </a:lnSpc>
                      </a:pPr>
                      <a:r>
                        <a:rPr sz="1600" spc="-1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15441,1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70205" algn="r">
                        <a:lnSpc>
                          <a:spcPts val="1814"/>
                        </a:lnSpc>
                      </a:pPr>
                      <a:r>
                        <a:rPr sz="1600" spc="-15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83,5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70904">
                <a:tc>
                  <a:txBody>
                    <a:bodyPr/>
                    <a:lstStyle/>
                    <a:p>
                      <a:pPr marL="65405">
                        <a:lnSpc>
                          <a:spcPts val="182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зич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ая</a:t>
                      </a:r>
                      <a:r>
                        <a:rPr sz="16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т</a:t>
                      </a: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4675" algn="r">
                        <a:lnSpc>
                          <a:spcPts val="1825"/>
                        </a:lnSpc>
                      </a:pPr>
                      <a:r>
                        <a:rPr sz="1600" spc="-1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8046,00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3395">
                        <a:lnSpc>
                          <a:spcPts val="1825"/>
                        </a:lnSpc>
                      </a:pPr>
                      <a:r>
                        <a:rPr sz="1600" spc="-1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7187,50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70205" algn="r">
                        <a:lnSpc>
                          <a:spcPts val="1825"/>
                        </a:lnSpc>
                      </a:pPr>
                      <a:r>
                        <a:rPr sz="1600" spc="-15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89,3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20977">
                <a:tc>
                  <a:txBody>
                    <a:bodyPr/>
                    <a:lstStyle/>
                    <a:p>
                      <a:pPr marL="65405">
                        <a:lnSpc>
                          <a:spcPts val="1335"/>
                        </a:lnSpc>
                      </a:pPr>
                      <a:r>
                        <a:rPr sz="1600" spc="-35" dirty="0">
                          <a:latin typeface="Calibri"/>
                          <a:cs typeface="Calibri"/>
                        </a:rPr>
                        <a:t>Ме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юд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фе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щ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кт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ра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ю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600" spc="-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68007C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721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-1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85875,7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B w="19050">
                      <a:solidFill>
                        <a:srgbClr val="68007C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085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-1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85875,7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B w="19050">
                      <a:solidFill>
                        <a:srgbClr val="68007C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88290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-1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100,0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B w="19050">
                      <a:solidFill>
                        <a:srgbClr val="68007C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57876">
                <a:tc>
                  <a:txBody>
                    <a:bodyPr/>
                    <a:lstStyle/>
                    <a:p>
                      <a:pPr marL="46990">
                        <a:lnSpc>
                          <a:spcPts val="1850"/>
                        </a:lnSpc>
                      </a:pPr>
                      <a:r>
                        <a:rPr sz="1600" b="1" spc="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АС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В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68007C"/>
                      </a:solidFill>
                      <a:prstDash val="solid"/>
                    </a:lnT>
                    <a:lnB w="6350">
                      <a:solidFill>
                        <a:srgbClr val="67007C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95300" algn="r">
                        <a:lnSpc>
                          <a:spcPts val="1805"/>
                        </a:lnSpc>
                      </a:pPr>
                      <a:r>
                        <a:rPr sz="1600" b="1" spc="-1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680387,9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68007C"/>
                      </a:solidFill>
                      <a:prstDash val="solid"/>
                    </a:lnT>
                    <a:lnB w="6350">
                      <a:solidFill>
                        <a:srgbClr val="67007C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ts val="1805"/>
                        </a:lnSpc>
                      </a:pPr>
                      <a:r>
                        <a:rPr sz="1600" b="1" spc="-1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669933,7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68007C"/>
                      </a:solidFill>
                      <a:prstDash val="solid"/>
                    </a:lnT>
                    <a:lnB w="6350">
                      <a:solidFill>
                        <a:srgbClr val="67007C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21310" algn="r">
                        <a:lnSpc>
                          <a:spcPts val="1875"/>
                        </a:lnSpc>
                      </a:pPr>
                      <a:r>
                        <a:rPr sz="1600" b="1" spc="-20" dirty="0">
                          <a:solidFill>
                            <a:srgbClr val="34003C"/>
                          </a:solidFill>
                          <a:latin typeface="Calibri"/>
                          <a:cs typeface="Calibri"/>
                        </a:rPr>
                        <a:t>98,5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68007C"/>
                      </a:solidFill>
                      <a:prstDash val="solid"/>
                    </a:lnT>
                    <a:lnB w="6350">
                      <a:solidFill>
                        <a:srgbClr val="67007C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67007C"/>
                      </a:solidFill>
                      <a:prstDash val="soli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67007C"/>
                      </a:solidFill>
                      <a:prstDash val="soli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67007C"/>
                      </a:solidFill>
                      <a:prstDash val="soli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67007C"/>
                      </a:solidFill>
                      <a:prstDash val="soli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65198" y="1476473"/>
            <a:ext cx="7077710" cy="5315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34003E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785"/>
              </a:spcBef>
            </a:pPr>
            <a:r>
              <a:rPr sz="2800" b="1" dirty="0">
                <a:solidFill>
                  <a:srgbClr val="34003E"/>
                </a:solidFill>
                <a:latin typeface="Times New Roman"/>
                <a:cs typeface="Times New Roman"/>
              </a:rPr>
              <a:t>Всего</a:t>
            </a:r>
            <a:r>
              <a:rPr sz="2800" b="1" spc="-80" dirty="0">
                <a:solidFill>
                  <a:srgbClr val="34003E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4003E"/>
                </a:solidFill>
                <a:latin typeface="Times New Roman"/>
                <a:cs typeface="Times New Roman"/>
              </a:rPr>
              <a:t>669,9</a:t>
            </a:r>
            <a:r>
              <a:rPr sz="2800" b="1" spc="-80" dirty="0">
                <a:solidFill>
                  <a:srgbClr val="34003E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4003E"/>
                </a:solidFill>
                <a:latin typeface="Times New Roman"/>
                <a:cs typeface="Times New Roman"/>
              </a:rPr>
              <a:t>млн.рублей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5700" y="549275"/>
            <a:ext cx="9296400" cy="63235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387725" marR="5080" indent="-3375660">
              <a:lnSpc>
                <a:spcPts val="2300"/>
              </a:lnSpc>
              <a:spcBef>
                <a:spcPts val="250"/>
              </a:spcBef>
            </a:pPr>
            <a:r>
              <a:rPr sz="2800" b="1" spc="-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</a:t>
            </a:r>
            <a:r>
              <a:rPr sz="2800" b="1" spc="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sz="2800" b="1" spc="10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r>
              <a:rPr sz="2800" b="1" spc="10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</a:t>
            </a:r>
            <a:r>
              <a:rPr sz="2800" b="1" spc="130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 err="1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sz="2800" b="1" spc="1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1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spc="1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800" b="1" spc="-10" dirty="0" err="1" smtClean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2800" b="1" spc="15" dirty="0" smtClean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sz="2800" b="1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</a:t>
            </a:r>
            <a:r>
              <a:rPr sz="2800" b="1" spc="-484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sz="2800" b="1" dirty="0">
              <a:solidFill>
                <a:srgbClr val="4F21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object 3"/>
          <p:cNvGrpSpPr/>
          <p:nvPr/>
        </p:nvGrpSpPr>
        <p:grpSpPr>
          <a:xfrm>
            <a:off x="1155699" y="4108549"/>
            <a:ext cx="8077200" cy="4558372"/>
            <a:chOff x="1344787" y="208804"/>
            <a:chExt cx="5369314" cy="3453129"/>
          </a:xfrm>
        </p:grpSpPr>
        <p:pic>
          <p:nvPicPr>
            <p:cNvPr id="19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4787" y="650584"/>
              <a:ext cx="5226089" cy="2093355"/>
            </a:xfrm>
            <a:prstGeom prst="rect">
              <a:avLst/>
            </a:prstGeom>
          </p:spPr>
        </p:pic>
        <p:sp>
          <p:nvSpPr>
            <p:cNvPr id="20" name="object 5"/>
            <p:cNvSpPr/>
            <p:nvPr/>
          </p:nvSpPr>
          <p:spPr>
            <a:xfrm>
              <a:off x="1596001" y="208804"/>
              <a:ext cx="5118100" cy="3453129"/>
            </a:xfrm>
            <a:custGeom>
              <a:avLst/>
              <a:gdLst/>
              <a:ahLst/>
              <a:cxnLst/>
              <a:rect l="l" t="t" r="r" b="b"/>
              <a:pathLst>
                <a:path w="5118100" h="3453129">
                  <a:moveTo>
                    <a:pt x="1723930" y="2405999"/>
                  </a:moveTo>
                  <a:lnTo>
                    <a:pt x="474737" y="2745829"/>
                  </a:lnTo>
                  <a:lnTo>
                    <a:pt x="393653" y="2745829"/>
                  </a:lnTo>
                </a:path>
                <a:path w="5118100" h="3453129">
                  <a:moveTo>
                    <a:pt x="773732" y="2283660"/>
                  </a:moveTo>
                  <a:lnTo>
                    <a:pt x="81445" y="2066169"/>
                  </a:lnTo>
                  <a:lnTo>
                    <a:pt x="0" y="2066169"/>
                  </a:lnTo>
                </a:path>
                <a:path w="5118100" h="3453129">
                  <a:moveTo>
                    <a:pt x="4384485" y="815593"/>
                  </a:moveTo>
                  <a:lnTo>
                    <a:pt x="4804201" y="0"/>
                  </a:lnTo>
                  <a:lnTo>
                    <a:pt x="4886732" y="0"/>
                  </a:lnTo>
                </a:path>
                <a:path w="5118100" h="3453129">
                  <a:moveTo>
                    <a:pt x="4615247" y="910745"/>
                  </a:moveTo>
                  <a:lnTo>
                    <a:pt x="4900126" y="652474"/>
                  </a:lnTo>
                  <a:lnTo>
                    <a:pt x="4981752" y="652474"/>
                  </a:lnTo>
                </a:path>
                <a:path w="5118100" h="3453129">
                  <a:moveTo>
                    <a:pt x="4873158" y="1087457"/>
                  </a:moveTo>
                  <a:lnTo>
                    <a:pt x="5007453" y="1155423"/>
                  </a:lnTo>
                  <a:lnTo>
                    <a:pt x="5090346" y="1155423"/>
                  </a:lnTo>
                </a:path>
                <a:path w="5118100" h="3453129">
                  <a:moveTo>
                    <a:pt x="4927455" y="1277762"/>
                  </a:moveTo>
                  <a:lnTo>
                    <a:pt x="5040393" y="2215694"/>
                  </a:lnTo>
                  <a:lnTo>
                    <a:pt x="5117495" y="2215694"/>
                  </a:lnTo>
                </a:path>
                <a:path w="5118100" h="3453129">
                  <a:moveTo>
                    <a:pt x="4642396" y="2066169"/>
                  </a:moveTo>
                  <a:lnTo>
                    <a:pt x="4955871" y="2854575"/>
                  </a:lnTo>
                  <a:lnTo>
                    <a:pt x="5036049" y="2854575"/>
                  </a:lnTo>
                </a:path>
                <a:path w="5118100" h="3453129">
                  <a:moveTo>
                    <a:pt x="3067782" y="2392406"/>
                  </a:moveTo>
                  <a:lnTo>
                    <a:pt x="3067782" y="3085461"/>
                  </a:lnTo>
                  <a:lnTo>
                    <a:pt x="3067782" y="3167219"/>
                  </a:lnTo>
                </a:path>
                <a:path w="5118100" h="3453129">
                  <a:moveTo>
                    <a:pt x="1927544" y="2419592"/>
                  </a:moveTo>
                  <a:lnTo>
                    <a:pt x="1927544" y="3017911"/>
                  </a:lnTo>
                  <a:lnTo>
                    <a:pt x="1927544" y="3099253"/>
                  </a:lnTo>
                </a:path>
                <a:path w="5118100" h="3453129">
                  <a:moveTo>
                    <a:pt x="1927544" y="2419592"/>
                  </a:moveTo>
                  <a:lnTo>
                    <a:pt x="380260" y="3452677"/>
                  </a:lnTo>
                  <a:lnTo>
                    <a:pt x="298633" y="3452677"/>
                  </a:lnTo>
                </a:path>
              </a:pathLst>
            </a:custGeom>
            <a:ln w="13597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 lang="ru-RU"/>
            </a:p>
          </p:txBody>
        </p:sp>
      </p:grpSp>
      <p:sp>
        <p:nvSpPr>
          <p:cNvPr id="21" name="object 9"/>
          <p:cNvSpPr txBox="1"/>
          <p:nvPr/>
        </p:nvSpPr>
        <p:spPr>
          <a:xfrm>
            <a:off x="3720231" y="4152836"/>
            <a:ext cx="2552185" cy="26225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457200" marR="8890" indent="-448310">
              <a:lnSpc>
                <a:spcPts val="1830"/>
              </a:lnSpc>
              <a:spcBef>
                <a:spcPts val="245"/>
              </a:spcBef>
              <a:spcAft>
                <a:spcPts val="0"/>
              </a:spcAft>
            </a:pPr>
            <a:r>
              <a:rPr lang="ru-RU" b="1" spc="-25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Образование; </a:t>
            </a:r>
            <a:r>
              <a:rPr lang="ru-RU" b="1" spc="-10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314,9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object 8"/>
          <p:cNvSpPr txBox="1"/>
          <p:nvPr/>
        </p:nvSpPr>
        <p:spPr>
          <a:xfrm>
            <a:off x="408622" y="4485435"/>
            <a:ext cx="1494155" cy="5041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875"/>
              </a:lnSpc>
              <a:spcBef>
                <a:spcPts val="110"/>
              </a:spcBef>
              <a:spcAft>
                <a:spcPts val="0"/>
              </a:spcAft>
            </a:pPr>
            <a:r>
              <a:rPr lang="ru-RU" sz="1600" b="1" spc="-10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Национальная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" algn="ctr">
              <a:lnSpc>
                <a:spcPts val="1875"/>
              </a:lnSpc>
              <a:spcAft>
                <a:spcPts val="0"/>
              </a:spcAft>
            </a:pPr>
            <a:r>
              <a:rPr lang="ru-RU" sz="1600" b="1" spc="-30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оборона;</a:t>
            </a:r>
            <a:r>
              <a:rPr lang="ru-RU" sz="1600" b="1" spc="-80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spc="-25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1,1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object 7"/>
          <p:cNvSpPr txBox="1"/>
          <p:nvPr/>
        </p:nvSpPr>
        <p:spPr>
          <a:xfrm>
            <a:off x="54334" y="6572642"/>
            <a:ext cx="1579880" cy="71755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8890" marR="8890" algn="ctr">
              <a:lnSpc>
                <a:spcPct val="92000"/>
              </a:lnSpc>
              <a:spcBef>
                <a:spcPts val="260"/>
              </a:spcBef>
              <a:spcAft>
                <a:spcPts val="0"/>
              </a:spcAft>
            </a:pPr>
            <a:r>
              <a:rPr lang="ru-RU" sz="1600" b="1" spc="-10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Культура, </a:t>
            </a:r>
            <a:r>
              <a:rPr lang="ru-RU" sz="1600" b="1" spc="-20" dirty="0" err="1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кинематоргафи</a:t>
            </a:r>
            <a:r>
              <a:rPr lang="ru-RU" sz="1600" b="1" spc="-20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я;</a:t>
            </a:r>
            <a:r>
              <a:rPr lang="ru-RU" sz="1600" b="1" spc="-105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spc="-20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74,4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object 6"/>
          <p:cNvSpPr txBox="1"/>
          <p:nvPr/>
        </p:nvSpPr>
        <p:spPr>
          <a:xfrm>
            <a:off x="104698" y="7581782"/>
            <a:ext cx="1460500" cy="505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09855">
              <a:lnSpc>
                <a:spcPts val="1875"/>
              </a:lnSpc>
              <a:spcBef>
                <a:spcPts val="115"/>
              </a:spcBef>
              <a:spcAft>
                <a:spcPts val="0"/>
              </a:spcAft>
            </a:pPr>
            <a:r>
              <a:rPr lang="ru-RU" sz="1600" b="1" spc="-10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Социальная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">
              <a:lnSpc>
                <a:spcPts val="1875"/>
              </a:lnSpc>
              <a:spcAft>
                <a:spcPts val="0"/>
              </a:spcAft>
            </a:pPr>
            <a:r>
              <a:rPr lang="ru-RU" sz="1600" b="1" spc="-10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политика;</a:t>
            </a:r>
            <a:r>
              <a:rPr lang="ru-RU" sz="1600" b="1" spc="-115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spc="-20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15,4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object 15"/>
          <p:cNvSpPr txBox="1"/>
          <p:nvPr/>
        </p:nvSpPr>
        <p:spPr>
          <a:xfrm>
            <a:off x="180841" y="8536886"/>
            <a:ext cx="1751923" cy="5041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875"/>
              </a:lnSpc>
              <a:spcBef>
                <a:spcPts val="110"/>
              </a:spcBef>
              <a:spcAft>
                <a:spcPts val="0"/>
              </a:spcAft>
            </a:pPr>
            <a:r>
              <a:rPr lang="ru-RU" sz="1600" b="1" spc="-10" dirty="0" err="1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Здравоохранен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415" algn="ctr">
              <a:lnSpc>
                <a:spcPts val="1875"/>
              </a:lnSpc>
              <a:spcAft>
                <a:spcPts val="0"/>
              </a:spcAft>
            </a:pPr>
            <a:r>
              <a:rPr lang="ru-RU" sz="1600" b="1" spc="-35" dirty="0" err="1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ие</a:t>
            </a:r>
            <a:r>
              <a:rPr lang="ru-RU" sz="1600" b="1" spc="-35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r>
              <a:rPr lang="ru-RU" sz="1600" b="1" spc="-105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spc="-25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0,1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object 14"/>
          <p:cNvSpPr txBox="1"/>
          <p:nvPr/>
        </p:nvSpPr>
        <p:spPr>
          <a:xfrm>
            <a:off x="3720231" y="8580492"/>
            <a:ext cx="1478943" cy="70739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8890" marR="8890" indent="-8890" algn="ctr">
              <a:lnSpc>
                <a:spcPct val="91000"/>
              </a:lnSpc>
              <a:spcBef>
                <a:spcPts val="255"/>
              </a:spcBef>
              <a:spcAft>
                <a:spcPts val="0"/>
              </a:spcAft>
            </a:pPr>
            <a:r>
              <a:rPr lang="ru-RU" sz="1600" b="1" spc="-1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Охрана </a:t>
            </a:r>
            <a:r>
              <a:rPr lang="ru-RU" sz="1600" b="1" spc="-2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окружающей </a:t>
            </a:r>
            <a:r>
              <a:rPr lang="ru-RU" sz="1600" b="1" spc="-1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среды;</a:t>
            </a:r>
            <a:r>
              <a:rPr lang="ru-RU" sz="1600" b="1" spc="-13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spc="-25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2,6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object 13"/>
          <p:cNvSpPr txBox="1"/>
          <p:nvPr/>
        </p:nvSpPr>
        <p:spPr>
          <a:xfrm>
            <a:off x="5740410" y="8623707"/>
            <a:ext cx="1623060" cy="70739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8890" marR="8890" algn="ctr">
              <a:lnSpc>
                <a:spcPct val="91000"/>
              </a:lnSpc>
              <a:spcBef>
                <a:spcPts val="255"/>
              </a:spcBef>
              <a:spcAft>
                <a:spcPts val="0"/>
              </a:spcAft>
            </a:pPr>
            <a:r>
              <a:rPr lang="ru-RU" sz="1600" b="1" spc="-25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Межбюджетные </a:t>
            </a:r>
            <a:r>
              <a:rPr lang="ru-RU" sz="1600" b="1" spc="-10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трансферты; </a:t>
            </a:r>
            <a:r>
              <a:rPr lang="ru-RU" sz="1600" b="1" spc="-20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85,9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object 12"/>
          <p:cNvSpPr txBox="1"/>
          <p:nvPr/>
        </p:nvSpPr>
        <p:spPr>
          <a:xfrm>
            <a:off x="9017442" y="6992275"/>
            <a:ext cx="1622019" cy="13612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82550" algn="ctr">
              <a:lnSpc>
                <a:spcPts val="1875"/>
              </a:lnSpc>
              <a:spcBef>
                <a:spcPts val="115"/>
              </a:spcBef>
              <a:spcAft>
                <a:spcPts val="0"/>
              </a:spcAft>
            </a:pPr>
            <a:r>
              <a:rPr lang="ru-RU" sz="1600" b="1" spc="-15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Физкультура</a:t>
            </a:r>
            <a:r>
              <a:rPr lang="ru-RU" sz="1600" b="1" spc="-165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spc="-50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2550" algn="ctr">
              <a:lnSpc>
                <a:spcPts val="1875"/>
              </a:lnSpc>
              <a:spcAft>
                <a:spcPts val="0"/>
              </a:spcAft>
            </a:pPr>
            <a:r>
              <a:rPr lang="ru-RU" sz="1600" b="1" spc="-30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спорт;</a:t>
            </a:r>
            <a:r>
              <a:rPr lang="ru-RU" sz="1600" b="1" spc="-80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spc="-25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7,2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" marR="8890" algn="ctr">
              <a:lnSpc>
                <a:spcPct val="92000"/>
              </a:lnSpc>
              <a:spcBef>
                <a:spcPts val="1445"/>
              </a:spcBef>
              <a:spcAft>
                <a:spcPts val="0"/>
              </a:spcAft>
            </a:pPr>
            <a:r>
              <a:rPr lang="ru-RU" sz="1600" b="1" spc="-25" dirty="0" err="1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Общегосударст</a:t>
            </a:r>
            <a:r>
              <a:rPr lang="ru-RU" sz="1600" b="1" spc="-25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венные </a:t>
            </a:r>
            <a:r>
              <a:rPr lang="ru-RU" sz="1600" b="1" spc="-25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вопросы;</a:t>
            </a:r>
            <a:r>
              <a:rPr lang="ru-RU" sz="1600" b="1" spc="-65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spc="-20" dirty="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67,8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object 11"/>
          <p:cNvSpPr txBox="1"/>
          <p:nvPr/>
        </p:nvSpPr>
        <p:spPr>
          <a:xfrm>
            <a:off x="9018904" y="4835031"/>
            <a:ext cx="1679575" cy="1223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8890" marR="191770" algn="ctr">
              <a:lnSpc>
                <a:spcPct val="92000"/>
              </a:lnSpc>
              <a:spcBef>
                <a:spcPts val="255"/>
              </a:spcBef>
              <a:spcAft>
                <a:spcPts val="0"/>
              </a:spcAft>
            </a:pPr>
            <a:r>
              <a:rPr lang="ru-RU" sz="1600" b="1" spc="-1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Национальная безопасность; </a:t>
            </a:r>
            <a:r>
              <a:rPr lang="ru-RU" sz="1600" b="1" spc="-25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4,2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135" algn="ctr">
              <a:lnSpc>
                <a:spcPts val="1875"/>
              </a:lnSpc>
              <a:spcBef>
                <a:spcPts val="245"/>
              </a:spcBef>
              <a:spcAft>
                <a:spcPts val="0"/>
              </a:spcAft>
            </a:pPr>
            <a:r>
              <a:rPr lang="ru-RU" sz="1600" b="1" spc="-1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Национальная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2550" algn="ctr">
              <a:lnSpc>
                <a:spcPts val="1875"/>
              </a:lnSpc>
              <a:spcAft>
                <a:spcPts val="0"/>
              </a:spcAft>
            </a:pPr>
            <a:r>
              <a:rPr lang="ru-RU" sz="1600" b="1" spc="-1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экономика;</a:t>
            </a:r>
            <a:r>
              <a:rPr lang="ru-RU" sz="1600" b="1" spc="-125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spc="-2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70,5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object 10"/>
          <p:cNvSpPr txBox="1"/>
          <p:nvPr/>
        </p:nvSpPr>
        <p:spPr>
          <a:xfrm>
            <a:off x="9083193" y="3817626"/>
            <a:ext cx="956310" cy="2616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890">
              <a:spcBef>
                <a:spcPts val="110"/>
              </a:spcBef>
              <a:spcAft>
                <a:spcPts val="0"/>
              </a:spcAft>
            </a:pPr>
            <a:r>
              <a:rPr lang="ru-RU" sz="1600" b="1" spc="-3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ЖКХ;</a:t>
            </a:r>
            <a:r>
              <a:rPr lang="ru-RU" sz="1600" b="1" spc="-95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spc="-20">
                <a:solidFill>
                  <a:srgbClr val="4030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27,8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15682" y="1844675"/>
            <a:ext cx="9296400" cy="63653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" marR="248285" indent="719455" algn="just">
              <a:lnSpc>
                <a:spcPct val="11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17365D"/>
                </a:solidFill>
                <a:latin typeface="Times New Roman"/>
                <a:cs typeface="Times New Roman"/>
              </a:rPr>
              <a:t>Брошюра</a:t>
            </a:r>
            <a:r>
              <a:rPr sz="3200" b="1" spc="-5" dirty="0">
                <a:solidFill>
                  <a:srgbClr val="17365D"/>
                </a:solidFill>
                <a:latin typeface="Times New Roman"/>
                <a:cs typeface="Times New Roman"/>
              </a:rPr>
              <a:t> подготовлена</a:t>
            </a:r>
            <a:r>
              <a:rPr sz="3200" b="1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17365D"/>
                </a:solidFill>
                <a:latin typeface="Times New Roman"/>
                <a:cs typeface="Times New Roman"/>
              </a:rPr>
              <a:t>на</a:t>
            </a:r>
            <a:r>
              <a:rPr sz="3200" b="1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17365D"/>
                </a:solidFill>
                <a:latin typeface="Times New Roman"/>
                <a:cs typeface="Times New Roman"/>
              </a:rPr>
              <a:t>основе</a:t>
            </a:r>
            <a:r>
              <a:rPr sz="3200" b="1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17365D"/>
                </a:solidFill>
                <a:latin typeface="Times New Roman"/>
                <a:cs typeface="Times New Roman"/>
              </a:rPr>
              <a:t>Решения </a:t>
            </a:r>
            <a:r>
              <a:rPr sz="3200" b="1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17365D"/>
                </a:solidFill>
                <a:latin typeface="Times New Roman"/>
                <a:cs typeface="Times New Roman"/>
              </a:rPr>
              <a:t>Боготольского</a:t>
            </a:r>
            <a:r>
              <a:rPr sz="3200" b="1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17365D"/>
                </a:solidFill>
                <a:latin typeface="Times New Roman"/>
                <a:cs typeface="Times New Roman"/>
              </a:rPr>
              <a:t>районного</a:t>
            </a:r>
            <a:r>
              <a:rPr sz="3200" b="1" spc="-5" dirty="0">
                <a:solidFill>
                  <a:srgbClr val="17365D"/>
                </a:solidFill>
                <a:latin typeface="Times New Roman"/>
                <a:cs typeface="Times New Roman"/>
              </a:rPr>
              <a:t> Совета</a:t>
            </a:r>
            <a:r>
              <a:rPr sz="3200" b="1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17365D"/>
                </a:solidFill>
                <a:latin typeface="Times New Roman"/>
                <a:cs typeface="Times New Roman"/>
              </a:rPr>
              <a:t>депутатов</a:t>
            </a:r>
            <a:r>
              <a:rPr sz="3200" b="1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17365D"/>
                </a:solidFill>
                <a:latin typeface="Times New Roman"/>
                <a:cs typeface="Times New Roman"/>
              </a:rPr>
              <a:t>«Об </a:t>
            </a:r>
            <a:r>
              <a:rPr sz="3200" b="1" spc="-484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17365D"/>
                </a:solidFill>
                <a:latin typeface="Times New Roman"/>
                <a:cs typeface="Times New Roman"/>
              </a:rPr>
              <a:t>утверждении</a:t>
            </a:r>
            <a:r>
              <a:rPr sz="3200" b="1" dirty="0">
                <a:solidFill>
                  <a:srgbClr val="17365D"/>
                </a:solidFill>
                <a:latin typeface="Times New Roman"/>
                <a:cs typeface="Times New Roman"/>
              </a:rPr>
              <a:t> отчета</a:t>
            </a:r>
            <a:r>
              <a:rPr sz="3200" b="1" spc="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17365D"/>
                </a:solidFill>
                <a:latin typeface="Times New Roman"/>
                <a:cs typeface="Times New Roman"/>
              </a:rPr>
              <a:t>об</a:t>
            </a:r>
            <a:r>
              <a:rPr sz="3200" b="1" spc="-1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17365D"/>
                </a:solidFill>
                <a:latin typeface="Times New Roman"/>
                <a:cs typeface="Times New Roman"/>
              </a:rPr>
              <a:t>исполнении</a:t>
            </a:r>
            <a:r>
              <a:rPr sz="3200" b="1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17365D"/>
                </a:solidFill>
                <a:latin typeface="Times New Roman"/>
                <a:cs typeface="Times New Roman"/>
              </a:rPr>
              <a:t>районного </a:t>
            </a:r>
            <a:r>
              <a:rPr sz="3200" b="1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17365D"/>
                </a:solidFill>
                <a:latin typeface="Times New Roman"/>
                <a:cs typeface="Times New Roman"/>
              </a:rPr>
              <a:t>бюджета</a:t>
            </a:r>
            <a:r>
              <a:rPr sz="3200" b="1" spc="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17365D"/>
                </a:solidFill>
                <a:latin typeface="Times New Roman"/>
                <a:cs typeface="Times New Roman"/>
              </a:rPr>
              <a:t>за</a:t>
            </a:r>
            <a:r>
              <a:rPr sz="3200" b="1" spc="1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17365D"/>
                </a:solidFill>
                <a:latin typeface="Times New Roman"/>
                <a:cs typeface="Times New Roman"/>
              </a:rPr>
              <a:t>2021</a:t>
            </a:r>
            <a:r>
              <a:rPr sz="3200" b="1" spc="1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17365D"/>
                </a:solidFill>
                <a:latin typeface="Times New Roman"/>
                <a:cs typeface="Times New Roman"/>
              </a:rPr>
              <a:t>год».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5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12700" marR="5080" indent="420370">
              <a:lnSpc>
                <a:spcPct val="150000"/>
              </a:lnSpc>
            </a:pPr>
            <a:r>
              <a:rPr sz="3200" b="1" spc="-5" dirty="0">
                <a:solidFill>
                  <a:srgbClr val="17365D"/>
                </a:solidFill>
                <a:latin typeface="Times New Roman"/>
                <a:cs typeface="Times New Roman"/>
              </a:rPr>
              <a:t>Здесь</a:t>
            </a:r>
            <a:r>
              <a:rPr sz="3200" b="1" spc="1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17365D"/>
                </a:solidFill>
                <a:latin typeface="Times New Roman"/>
                <a:cs typeface="Times New Roman"/>
              </a:rPr>
              <a:t>наглядно</a:t>
            </a:r>
            <a:r>
              <a:rPr sz="3200" b="1" spc="3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17365D"/>
                </a:solidFill>
                <a:latin typeface="Times New Roman"/>
                <a:cs typeface="Times New Roman"/>
              </a:rPr>
              <a:t>и</a:t>
            </a:r>
            <a:r>
              <a:rPr sz="3200" b="1" spc="1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17365D"/>
                </a:solidFill>
                <a:latin typeface="Times New Roman"/>
                <a:cs typeface="Times New Roman"/>
              </a:rPr>
              <a:t>доступно</a:t>
            </a:r>
            <a:r>
              <a:rPr sz="3200" b="1" spc="2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17365D"/>
                </a:solidFill>
                <a:latin typeface="Times New Roman"/>
                <a:cs typeface="Times New Roman"/>
              </a:rPr>
              <a:t>рассказывается</a:t>
            </a:r>
            <a:r>
              <a:rPr sz="3200" b="1" spc="3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17365D"/>
                </a:solidFill>
                <a:latin typeface="Times New Roman"/>
                <a:cs typeface="Times New Roman"/>
              </a:rPr>
              <a:t>о</a:t>
            </a:r>
            <a:r>
              <a:rPr sz="3200" b="1" spc="2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17365D"/>
                </a:solidFill>
                <a:latin typeface="Times New Roman"/>
                <a:cs typeface="Times New Roman"/>
              </a:rPr>
              <a:t>районном </a:t>
            </a:r>
            <a:r>
              <a:rPr sz="3200" b="1" spc="-484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7365D"/>
                </a:solidFill>
                <a:latin typeface="Times New Roman"/>
                <a:cs typeface="Times New Roman"/>
              </a:rPr>
              <a:t>бюджете:</a:t>
            </a:r>
            <a:r>
              <a:rPr sz="3200" b="1" spc="-1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7365D"/>
                </a:solidFill>
                <a:latin typeface="Times New Roman"/>
                <a:cs typeface="Times New Roman"/>
              </a:rPr>
              <a:t>основах </a:t>
            </a:r>
            <a:r>
              <a:rPr sz="3200" b="1" spc="-5" dirty="0">
                <a:solidFill>
                  <a:srgbClr val="17365D"/>
                </a:solidFill>
                <a:latin typeface="Times New Roman"/>
                <a:cs typeface="Times New Roman"/>
              </a:rPr>
              <a:t>его</a:t>
            </a:r>
            <a:r>
              <a:rPr sz="3200" b="1" spc="1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17365D"/>
                </a:solidFill>
                <a:latin typeface="Times New Roman"/>
                <a:cs typeface="Times New Roman"/>
              </a:rPr>
              <a:t>формирования,основных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50000"/>
              </a:lnSpc>
            </a:pPr>
            <a:r>
              <a:rPr sz="3200" b="1" spc="-5" dirty="0">
                <a:solidFill>
                  <a:srgbClr val="17365D"/>
                </a:solidFill>
                <a:latin typeface="Times New Roman"/>
                <a:cs typeface="Times New Roman"/>
              </a:rPr>
              <a:t>характеристиках, статьях</a:t>
            </a:r>
            <a:r>
              <a:rPr sz="3200" b="1" spc="-1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17365D"/>
                </a:solidFill>
                <a:latin typeface="Times New Roman"/>
                <a:cs typeface="Times New Roman"/>
              </a:rPr>
              <a:t>расходов.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83" y="1082675"/>
            <a:ext cx="8797290" cy="1097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2" y="1984905"/>
            <a:ext cx="3771411" cy="3771411"/>
          </a:xfrm>
          <a:prstGeom prst="rect">
            <a:avLst/>
          </a:prstGeom>
        </p:spPr>
      </p:pic>
      <p:pic>
        <p:nvPicPr>
          <p:cNvPr id="11" name="Рисунок 10" descr="https://i.mycdn.me/i?r=AzEPZsRbOZEKgBhR0XGMT1RkwUF6QqeHExm_ppJwKpdllaaKTM5SRkZCeTgDn6uOy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5" y="5910315"/>
            <a:ext cx="3743318" cy="1192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84" y="7349318"/>
            <a:ext cx="3177467" cy="3198861"/>
          </a:xfrm>
          <a:prstGeom prst="rect">
            <a:avLst/>
          </a:prstGeom>
        </p:spPr>
      </p:pic>
      <p:pic>
        <p:nvPicPr>
          <p:cNvPr id="13" name="Рисунок 12" descr="https://kartinkin.net/uploads/posts/2020-07/1593819946_6-p-foni-na-temu-obrazovaniya-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417" y="2180050"/>
            <a:ext cx="2249552" cy="192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9700" y="1969402"/>
            <a:ext cx="3819653" cy="38266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0458" y="6416675"/>
            <a:ext cx="3478895" cy="4112527"/>
          </a:xfrm>
          <a:prstGeom prst="rect">
            <a:avLst/>
          </a:prstGeom>
        </p:spPr>
      </p:pic>
      <p:pic>
        <p:nvPicPr>
          <p:cNvPr id="16" name="Рисунок 15" descr="https://avatars.mds.yandex.net/get-zen_doc/1908497/pub_6113f298109059672a562410_6113f3c6109059672a5a25e0/scale_120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4595381"/>
            <a:ext cx="2282069" cy="275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catherineasquithgallery.com/uploads/posts/2021-02/1613627341_74-p-fon-dlya-prezentatsii-po-fizkulture-98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775" y="7503317"/>
            <a:ext cx="2248194" cy="26460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189" y="2428"/>
            <a:ext cx="9577573" cy="70167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4F2171"/>
                </a:solidFill>
              </a:rPr>
              <a:t>Финансирование расходов социальной сферы</a:t>
            </a:r>
            <a:endParaRPr lang="ru-RU" sz="3600" b="1" dirty="0">
              <a:solidFill>
                <a:srgbClr val="4F2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30660" y="2682875"/>
            <a:ext cx="3877839" cy="464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ЖКХ 25,8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*Расходы на коммунальное хозяйство 7,6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*Благоустройство 7,8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*Другие вопросы в области ЖКХ 10,4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86448" y="2682875"/>
            <a:ext cx="4175542" cy="464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 70,5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*Сельское хозяйство 3,7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*Транспорт 15,0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*Дорожное хозяйство (дорожные фонды) 15,4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лн.руб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*Другие вопросы в области национальной экономики 36,3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100" y="396875"/>
            <a:ext cx="7705703" cy="199842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ЖКХ, национальная экономика и прочие расходы 96,3 </a:t>
            </a:r>
            <a:r>
              <a:rPr lang="ru-RU" sz="2800" b="1" dirty="0" err="1" smtClean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800" b="1" dirty="0" smtClean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или 14,4% всех расходов бюджета </a:t>
            </a:r>
            <a:endParaRPr lang="ru-RU" sz="2800" b="1" dirty="0">
              <a:solidFill>
                <a:srgbClr val="4F21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42" y="231368"/>
            <a:ext cx="8696718" cy="1384707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59818" y="1997075"/>
            <a:ext cx="4683518" cy="1243467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 67,9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98823" y="3472541"/>
            <a:ext cx="4727331" cy="2334534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 2,5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*Отлов безнадзорных животных 0,6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*Мероприятия в области обращения с отходами 1,9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98823" y="6188075"/>
            <a:ext cx="4727331" cy="3590625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 4,2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*Проведение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ледорезных работ 0,2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ЕДДС 2,8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*Разработка ПСД муниципальной системы оповещения 0,3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*Прочие расходы 0,9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803900" y="1997075"/>
            <a:ext cx="3986409" cy="220980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 1,1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(Субвенции поселениям на осуществление первичного воинского учета)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803899" y="4664075"/>
            <a:ext cx="4005085" cy="358140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85,9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*Дотации сельсоветам 60,6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*Прочие МБТ 25,3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(сбалансированность поселениям, повышение заработной платы отдельным категориям граждан, содействие развития налогового потенциала)</a:t>
            </a:r>
          </a:p>
        </p:txBody>
      </p:sp>
    </p:spTree>
    <p:extLst>
      <p:ext uri="{BB962C8B-B14F-4D97-AF65-F5344CB8AC3E}">
        <p14:creationId xmlns:p14="http://schemas.microsoft.com/office/powerpoint/2010/main" val="4614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93900" y="444864"/>
            <a:ext cx="8229600" cy="85661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372235" marR="523875" indent="-1360170">
              <a:lnSpc>
                <a:spcPts val="2330"/>
              </a:lnSpc>
              <a:spcBef>
                <a:spcPts val="225"/>
              </a:spcBef>
            </a:pPr>
            <a:r>
              <a:rPr sz="2800" b="1" dirty="0">
                <a:solidFill>
                  <a:srgbClr val="4F2171"/>
                </a:solidFill>
                <a:latin typeface="Times New Roman"/>
                <a:cs typeface="Times New Roman"/>
              </a:rPr>
              <a:t>Итоги </a:t>
            </a:r>
            <a:r>
              <a:rPr sz="28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реализации </a:t>
            </a:r>
            <a:r>
              <a:rPr sz="2800" b="1" spc="-10" dirty="0">
                <a:solidFill>
                  <a:srgbClr val="4F2171"/>
                </a:solidFill>
                <a:latin typeface="Times New Roman"/>
                <a:cs typeface="Times New Roman"/>
              </a:rPr>
              <a:t>муниципальных </a:t>
            </a:r>
            <a:r>
              <a:rPr sz="28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программ </a:t>
            </a:r>
            <a:r>
              <a:rPr sz="2800" b="1" spc="-484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Боготольского</a:t>
            </a:r>
            <a:r>
              <a:rPr sz="2800" b="1" spc="5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F2171"/>
                </a:solidFill>
                <a:latin typeface="Times New Roman"/>
                <a:cs typeface="Times New Roman"/>
              </a:rPr>
              <a:t>района</a:t>
            </a:r>
            <a:endParaRPr sz="2800" dirty="0">
              <a:solidFill>
                <a:srgbClr val="4F2171"/>
              </a:solidFill>
              <a:latin typeface="Times New Roman"/>
              <a:cs typeface="Times New Roman"/>
            </a:endParaRPr>
          </a:p>
          <a:p>
            <a:pPr marR="5080" algn="r">
              <a:lnSpc>
                <a:spcPts val="1750"/>
              </a:lnSpc>
            </a:pPr>
            <a:r>
              <a:rPr sz="1600" b="1" spc="-5" dirty="0">
                <a:solidFill>
                  <a:srgbClr val="0D223C"/>
                </a:solidFill>
                <a:latin typeface="Times New Roman"/>
                <a:cs typeface="Times New Roman"/>
              </a:rPr>
              <a:t>тыс.руб.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055706"/>
              </p:ext>
            </p:extLst>
          </p:nvPr>
        </p:nvGraphicFramePr>
        <p:xfrm>
          <a:off x="622300" y="1716659"/>
          <a:ext cx="9906000" cy="85862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3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3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7940">
                <a:tc>
                  <a:txBody>
                    <a:bodyPr/>
                    <a:lstStyle/>
                    <a:p>
                      <a:pPr marL="371475" marR="361315" indent="-1905"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6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6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spc="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600" b="1" spc="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6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b="1" spc="3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600" b="1" spc="-2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600" b="1" spc="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ой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ts val="1545"/>
                        </a:lnSpc>
                      </a:pPr>
                      <a:r>
                        <a:rPr sz="16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программы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2230"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600" b="1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600" b="1" spc="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b="1" spc="-2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spc="2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spc="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6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600" b="1" spc="-4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b="1" spc="-3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545"/>
                        </a:lnSpc>
                      </a:pP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 marR="53975"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600" b="1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Ис</a:t>
                      </a:r>
                      <a:r>
                        <a:rPr sz="1600" b="1" spc="1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600" b="1" spc="-2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600" b="1" spc="-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spc="2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b="1" spc="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ts val="1515"/>
                        </a:lnSpc>
                      </a:pP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году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62865" indent="127635">
                        <a:lnSpc>
                          <a:spcPts val="1630"/>
                        </a:lnSpc>
                        <a:spcBef>
                          <a:spcPts val="805"/>
                        </a:spcBef>
                      </a:pPr>
                      <a:r>
                        <a:rPr sz="1600" b="1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Процент</a:t>
                      </a:r>
                      <a:r>
                        <a:rPr sz="1600" b="1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b="1" spc="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600" b="1" spc="-2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3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b="1" spc="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я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157">
                <a:tc>
                  <a:txBody>
                    <a:bodyPr/>
                    <a:lstStyle/>
                    <a:p>
                      <a:pPr marL="69850">
                        <a:lnSpc>
                          <a:spcPts val="1725"/>
                        </a:lnSpc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Развитие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850" marR="695960">
                        <a:lnSpc>
                          <a:spcPct val="96900"/>
                        </a:lnSpc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образования 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Бого</a:t>
                      </a:r>
                      <a:r>
                        <a:rPr sz="1800" spc="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8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ьск</a:t>
                      </a:r>
                      <a:r>
                        <a:rPr sz="18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района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337659,4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331506,1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98,2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0371">
                <a:tc>
                  <a:txBody>
                    <a:bodyPr/>
                    <a:lstStyle/>
                    <a:p>
                      <a:pPr marL="69850">
                        <a:lnSpc>
                          <a:spcPts val="1750"/>
                        </a:lnSpc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Реформирование</a:t>
                      </a:r>
                      <a:r>
                        <a:rPr sz="1800" spc="-3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850" marR="484505">
                        <a:lnSpc>
                          <a:spcPct val="95900"/>
                        </a:lnSpc>
                        <a:spcBef>
                          <a:spcPts val="40"/>
                        </a:spcBef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модернизация 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жилищно- </a:t>
                      </a:r>
                      <a:r>
                        <a:rPr sz="18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коммунального 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хозяйства 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8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повышение </a:t>
                      </a:r>
                      <a:r>
                        <a:rPr sz="18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энергетической 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эффективности</a:t>
                      </a:r>
                      <a:r>
                        <a:rPr sz="1800" spc="-9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825"/>
                        </a:lnSpc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Боготольском</a:t>
                      </a:r>
                      <a:r>
                        <a:rPr sz="1800" spc="-4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районе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15551,8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13935,2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89,6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4483">
                <a:tc>
                  <a:txBody>
                    <a:bodyPr/>
                    <a:lstStyle/>
                    <a:p>
                      <a:pPr marL="69850">
                        <a:lnSpc>
                          <a:spcPts val="1750"/>
                        </a:lnSpc>
                      </a:pP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Защита</a:t>
                      </a:r>
                      <a:r>
                        <a:rPr sz="1800" spc="-8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населения</a:t>
                      </a:r>
                      <a:r>
                        <a:rPr sz="1800" spc="-5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850" marR="695960">
                        <a:lnSpc>
                          <a:spcPct val="96300"/>
                        </a:lnSpc>
                        <a:spcBef>
                          <a:spcPts val="35"/>
                        </a:spcBef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территории 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Бого</a:t>
                      </a:r>
                      <a:r>
                        <a:rPr sz="1800" spc="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8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ьск</a:t>
                      </a:r>
                      <a:r>
                        <a:rPr sz="18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8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18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чрезвычайных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780"/>
                        </a:lnSpc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ситуаций</a:t>
                      </a:r>
                      <a:r>
                        <a:rPr sz="1800" spc="-2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природного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850" marR="634365">
                        <a:lnSpc>
                          <a:spcPts val="182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9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техногенного </a:t>
                      </a:r>
                      <a:r>
                        <a:rPr sz="1800" spc="-38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характера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5648,9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5322,0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94,2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990">
                <a:tc>
                  <a:txBody>
                    <a:bodyPr/>
                    <a:lstStyle/>
                    <a:p>
                      <a:pPr marL="69850">
                        <a:lnSpc>
                          <a:spcPts val="1770"/>
                        </a:lnSpc>
                      </a:pP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Развитие</a:t>
                      </a:r>
                      <a:r>
                        <a:rPr sz="1800" spc="-4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культуры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850" marR="695960">
                        <a:lnSpc>
                          <a:spcPts val="1820"/>
                        </a:lnSpc>
                        <a:spcBef>
                          <a:spcPts val="55"/>
                        </a:spcBef>
                      </a:pPr>
                      <a:r>
                        <a:rPr sz="18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Бого</a:t>
                      </a:r>
                      <a:r>
                        <a:rPr sz="1800" spc="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8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ьск</a:t>
                      </a:r>
                      <a:r>
                        <a:rPr sz="18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района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101843,8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101362,8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99,5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1267">
                <a:tc>
                  <a:txBody>
                    <a:bodyPr/>
                    <a:lstStyle/>
                    <a:p>
                      <a:pPr marL="69850">
                        <a:lnSpc>
                          <a:spcPts val="1775"/>
                        </a:lnSpc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Молодежь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850" marR="695960">
                        <a:lnSpc>
                          <a:spcPts val="1800"/>
                        </a:lnSpc>
                        <a:spcBef>
                          <a:spcPts val="95"/>
                        </a:spcBef>
                      </a:pPr>
                      <a:r>
                        <a:rPr sz="18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Бого</a:t>
                      </a:r>
                      <a:r>
                        <a:rPr sz="1800" spc="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8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ьск</a:t>
                      </a:r>
                      <a:r>
                        <a:rPr sz="18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района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2565,7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2500,3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97,5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4008">
                <a:tc>
                  <a:txBody>
                    <a:bodyPr/>
                    <a:lstStyle/>
                    <a:p>
                      <a:pPr marL="69850" marR="109855">
                        <a:lnSpc>
                          <a:spcPts val="1820"/>
                        </a:lnSpc>
                        <a:spcBef>
                          <a:spcPts val="30"/>
                        </a:spcBef>
                      </a:pP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Развитие</a:t>
                      </a:r>
                      <a:r>
                        <a:rPr sz="1800" spc="-9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физической </a:t>
                      </a:r>
                      <a:r>
                        <a:rPr sz="1800" spc="-38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культуры</a:t>
                      </a:r>
                      <a:r>
                        <a:rPr sz="18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спорта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6644,9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6549,3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98,6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2700" y="2547019"/>
            <a:ext cx="1676399" cy="8044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6499" y="3870008"/>
            <a:ext cx="1752599" cy="16052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8398" y="6031944"/>
            <a:ext cx="1828800" cy="140139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22701" y="7819180"/>
            <a:ext cx="1676398" cy="67317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37163" y="8549769"/>
            <a:ext cx="1647471" cy="68635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46499" y="9464676"/>
            <a:ext cx="1752599" cy="719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35160"/>
              </p:ext>
            </p:extLst>
          </p:nvPr>
        </p:nvGraphicFramePr>
        <p:xfrm>
          <a:off x="88900" y="347472"/>
          <a:ext cx="10439400" cy="10352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0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2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5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6225">
                <a:tc>
                  <a:txBody>
                    <a:bodyPr/>
                    <a:lstStyle/>
                    <a:p>
                      <a:pPr marL="371475" marR="361315" indent="-1905" algn="ctr">
                        <a:lnSpc>
                          <a:spcPct val="94300"/>
                        </a:lnSpc>
                        <a:spcBef>
                          <a:spcPts val="15"/>
                        </a:spcBef>
                      </a:pPr>
                      <a:r>
                        <a:rPr sz="16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6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spc="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600" b="1" spc="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6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b="1" spc="3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600" b="1" spc="-2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600" b="1" spc="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ой  </a:t>
                      </a:r>
                      <a:r>
                        <a:rPr sz="16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программы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2230" algn="ctr">
                        <a:lnSpc>
                          <a:spcPct val="94300"/>
                        </a:lnSpc>
                        <a:spcBef>
                          <a:spcPts val="15"/>
                        </a:spcBef>
                      </a:pPr>
                      <a:r>
                        <a:rPr sz="1600" b="1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600" b="1" spc="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b="1" spc="-2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spc="2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spc="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6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план на </a:t>
                      </a:r>
                      <a:r>
                        <a:rPr sz="16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2021 </a:t>
                      </a:r>
                      <a:r>
                        <a:rPr sz="1600" b="1" spc="-33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 marR="53975" algn="ctr">
                        <a:lnSpc>
                          <a:spcPts val="1630"/>
                        </a:lnSpc>
                        <a:spcBef>
                          <a:spcPts val="15"/>
                        </a:spcBef>
                      </a:pPr>
                      <a:r>
                        <a:rPr sz="1600" b="1" dirty="0" err="1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Ис</a:t>
                      </a:r>
                      <a:r>
                        <a:rPr sz="1600" b="1" spc="15" dirty="0" err="1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600" b="1" spc="-25" dirty="0" err="1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5" dirty="0" err="1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600" b="1" spc="-10" dirty="0" err="1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spc="25" dirty="0" err="1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b="1" spc="10" dirty="0" err="1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dirty="0" err="1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b="1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b="1" spc="-1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ts val="1490"/>
                        </a:lnSpc>
                      </a:pP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году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62230" indent="127635">
                        <a:lnSpc>
                          <a:spcPts val="1610"/>
                        </a:lnSpc>
                        <a:spcBef>
                          <a:spcPts val="825"/>
                        </a:spcBef>
                      </a:pPr>
                      <a:r>
                        <a:rPr sz="16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Процент </a:t>
                      </a:r>
                      <a:r>
                        <a:rPr sz="16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b="1" spc="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600" b="1" spc="-2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3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b="1" spc="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340">
                <a:tc>
                  <a:txBody>
                    <a:bodyPr/>
                    <a:lstStyle/>
                    <a:p>
                      <a:pPr marL="69850" marR="370205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Развитие</a:t>
                      </a:r>
                      <a:r>
                        <a:rPr sz="1800" spc="-9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малого</a:t>
                      </a:r>
                      <a:r>
                        <a:rPr sz="1800" spc="-5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800" spc="-38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среднего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739"/>
                        </a:lnSpc>
                      </a:pPr>
                      <a:r>
                        <a:rPr sz="18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Предпринимательства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850" marR="368300">
                        <a:lnSpc>
                          <a:spcPct val="96300"/>
                        </a:lnSpc>
                        <a:spcBef>
                          <a:spcPts val="15"/>
                        </a:spcBef>
                      </a:pP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6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инвестиционной </a:t>
                      </a:r>
                      <a:r>
                        <a:rPr sz="1800" spc="-38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sz="18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8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Боготольском 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районе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10897,1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10897,1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100,0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3046">
                <a:tc>
                  <a:txBody>
                    <a:bodyPr/>
                    <a:lstStyle/>
                    <a:p>
                      <a:pPr marL="69850">
                        <a:lnSpc>
                          <a:spcPts val="1775"/>
                        </a:lnSpc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Обеспечение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69850" marR="718820" algn="just">
                        <a:lnSpc>
                          <a:spcPct val="95800"/>
                        </a:lnSpc>
                        <a:spcBef>
                          <a:spcPts val="35"/>
                        </a:spcBef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транспортной </a:t>
                      </a:r>
                      <a:r>
                        <a:rPr sz="1800" spc="-39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доступности</a:t>
                      </a:r>
                      <a:r>
                        <a:rPr sz="1800" spc="-6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800" spc="-38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Боготольском </a:t>
                      </a:r>
                      <a:r>
                        <a:rPr sz="1800" spc="-39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районе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15090,3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15036,5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99,6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1076">
                <a:tc>
                  <a:txBody>
                    <a:bodyPr/>
                    <a:lstStyle/>
                    <a:p>
                      <a:pPr marL="69850" marR="372745">
                        <a:lnSpc>
                          <a:spcPts val="1780"/>
                        </a:lnSpc>
                        <a:spcBef>
                          <a:spcPts val="40"/>
                        </a:spcBef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Развитие 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800" spc="-4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800" spc="-3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8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spc="-2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-2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850" marR="100330">
                        <a:lnSpc>
                          <a:spcPts val="1850"/>
                        </a:lnSpc>
                      </a:pP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общества в </a:t>
                      </a:r>
                      <a:r>
                        <a:rPr sz="18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Боготольском</a:t>
                      </a:r>
                      <a:r>
                        <a:rPr sz="1800" spc="-6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районе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167,0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130,1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77,9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4961">
                <a:tc>
                  <a:txBody>
                    <a:bodyPr/>
                    <a:lstStyle/>
                    <a:p>
                      <a:pPr marL="69850">
                        <a:lnSpc>
                          <a:spcPts val="1775"/>
                        </a:lnSpc>
                      </a:pP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Развитие</a:t>
                      </a:r>
                      <a:r>
                        <a:rPr sz="1800" spc="-6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земельно-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850" marR="512445">
                        <a:lnSpc>
                          <a:spcPct val="95700"/>
                        </a:lnSpc>
                        <a:spcBef>
                          <a:spcPts val="45"/>
                        </a:spcBef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имущественных </a:t>
                      </a:r>
                      <a:r>
                        <a:rPr sz="1800" spc="-38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отношений </a:t>
                      </a:r>
                      <a:r>
                        <a:rPr sz="18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территории 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800" spc="-4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800" spc="-2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8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spc="-3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8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825"/>
                        </a:lnSpc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Боготольский</a:t>
                      </a:r>
                      <a:r>
                        <a:rPr sz="1800" spc="-4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район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3317,9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3272,4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98,6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1510">
                <a:tc>
                  <a:txBody>
                    <a:bodyPr/>
                    <a:lstStyle/>
                    <a:p>
                      <a:pPr marL="69850">
                        <a:lnSpc>
                          <a:spcPts val="1770"/>
                        </a:lnSpc>
                      </a:pPr>
                      <a:r>
                        <a:rPr sz="18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8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8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ити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spc="-8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-2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8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ьск</a:t>
                      </a:r>
                      <a:r>
                        <a:rPr sz="18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850" marR="695325">
                        <a:lnSpc>
                          <a:spcPct val="95100"/>
                        </a:lnSpc>
                        <a:spcBef>
                          <a:spcPts val="45"/>
                        </a:spcBef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хозяйства 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Бого</a:t>
                      </a:r>
                      <a:r>
                        <a:rPr sz="1800" spc="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8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ьск</a:t>
                      </a:r>
                      <a:r>
                        <a:rPr sz="18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района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4306,5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4300,2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99,9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6783">
                <a:tc>
                  <a:txBody>
                    <a:bodyPr/>
                    <a:lstStyle/>
                    <a:p>
                      <a:pPr marL="69850">
                        <a:lnSpc>
                          <a:spcPts val="1770"/>
                        </a:lnSpc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Содействие</a:t>
                      </a:r>
                      <a:r>
                        <a:rPr sz="1800" spc="-4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развитию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850" marR="545465">
                        <a:lnSpc>
                          <a:spcPts val="1800"/>
                        </a:lnSpc>
                        <a:spcBef>
                          <a:spcPts val="95"/>
                        </a:spcBef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местного 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sz="18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8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-4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800" spc="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8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ав</a:t>
                      </a:r>
                      <a:r>
                        <a:rPr sz="18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800" spc="-2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22274,4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21300,7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95,6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7337">
                <a:tc>
                  <a:txBody>
                    <a:bodyPr/>
                    <a:lstStyle/>
                    <a:p>
                      <a:pPr marL="69850">
                        <a:lnSpc>
                          <a:spcPts val="1760"/>
                        </a:lnSpc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Обеспечение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850" marR="128270">
                        <a:lnSpc>
                          <a:spcPct val="96000"/>
                        </a:lnSpc>
                        <a:spcBef>
                          <a:spcPts val="30"/>
                        </a:spcBef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доступным 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8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к</a:t>
                      </a:r>
                      <a:r>
                        <a:rPr sz="18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мф</a:t>
                      </a:r>
                      <a:r>
                        <a:rPr sz="18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8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ны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800" spc="-7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3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8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800" spc="-2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м 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граждан 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Боготольского </a:t>
                      </a:r>
                      <a:r>
                        <a:rPr sz="1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района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5734,0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5734,0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100,0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8894" y="1316799"/>
            <a:ext cx="1981200" cy="11192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41701" y="3062995"/>
            <a:ext cx="1669722" cy="11595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5298" y="4366440"/>
            <a:ext cx="1782528" cy="9128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41702" y="5514644"/>
            <a:ext cx="1726124" cy="154790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85401" y="7275406"/>
            <a:ext cx="1868186" cy="9535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41701" y="8251397"/>
            <a:ext cx="1669721" cy="80724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6432" y="9228163"/>
            <a:ext cx="1726124" cy="1297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304928"/>
              </p:ext>
            </p:extLst>
          </p:nvPr>
        </p:nvGraphicFramePr>
        <p:xfrm>
          <a:off x="88900" y="473075"/>
          <a:ext cx="10604499" cy="723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6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0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4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6434">
                <a:tc>
                  <a:txBody>
                    <a:bodyPr/>
                    <a:lstStyle/>
                    <a:p>
                      <a:pPr marL="371475" marR="361315" indent="-1905" algn="ctr">
                        <a:lnSpc>
                          <a:spcPct val="94300"/>
                        </a:lnSpc>
                        <a:spcBef>
                          <a:spcPts val="15"/>
                        </a:spcBef>
                      </a:pPr>
                      <a:endParaRPr lang="ru-RU" sz="1600" b="1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71475" marR="361315" indent="-1905" algn="ctr">
                        <a:lnSpc>
                          <a:spcPct val="94300"/>
                        </a:lnSpc>
                        <a:spcBef>
                          <a:spcPts val="15"/>
                        </a:spcBef>
                      </a:pPr>
                      <a:r>
                        <a:rPr sz="1600" b="1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600" b="1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spc="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600" b="1" spc="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6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b="1" spc="3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600" b="1" spc="-2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600" b="1" spc="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ой  </a:t>
                      </a:r>
                      <a:r>
                        <a:rPr sz="16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программы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59055" algn="ctr">
                        <a:lnSpc>
                          <a:spcPct val="94300"/>
                        </a:lnSpc>
                        <a:spcBef>
                          <a:spcPts val="15"/>
                        </a:spcBef>
                      </a:pPr>
                      <a:endParaRPr lang="ru-RU" sz="1600" b="1" spc="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73025" marR="59055" algn="ctr">
                        <a:lnSpc>
                          <a:spcPct val="94300"/>
                        </a:lnSpc>
                        <a:spcBef>
                          <a:spcPts val="15"/>
                        </a:spcBef>
                      </a:pPr>
                      <a:endParaRPr lang="ru-RU" sz="1600" b="1" spc="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73025" marR="59055" algn="ctr">
                        <a:lnSpc>
                          <a:spcPct val="94300"/>
                        </a:lnSpc>
                        <a:spcBef>
                          <a:spcPts val="15"/>
                        </a:spcBef>
                      </a:pPr>
                      <a:r>
                        <a:rPr sz="1600" b="1" spc="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600" b="1" spc="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b="1" spc="-2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600" b="1" spc="-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spc="2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b="1" spc="-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spc="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spc="-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600" b="1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600" b="1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план на </a:t>
                      </a:r>
                      <a:r>
                        <a:rPr sz="16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2021 </a:t>
                      </a:r>
                      <a:r>
                        <a:rPr sz="1600" b="1" spc="-33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 marR="50800"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endParaRPr lang="ru-RU" sz="1600" b="1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78740" marR="50800"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endParaRPr lang="ru-RU" sz="1600" b="1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78740" marR="50800"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600" b="1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Ис</a:t>
                      </a:r>
                      <a:r>
                        <a:rPr sz="1600" b="1" spc="1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600" b="1" spc="-2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600" b="1" spc="-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spc="2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b="1" spc="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ts val="1515"/>
                        </a:lnSpc>
                      </a:pP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году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 marR="59690" indent="127635" algn="ctr">
                        <a:lnSpc>
                          <a:spcPts val="1610"/>
                        </a:lnSpc>
                        <a:spcBef>
                          <a:spcPts val="800"/>
                        </a:spcBef>
                      </a:pPr>
                      <a:endParaRPr lang="ru-RU" sz="1600" b="1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75565" marR="59690" indent="127635" algn="ctr">
                        <a:lnSpc>
                          <a:spcPts val="161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Процент</a:t>
                      </a:r>
                      <a:r>
                        <a:rPr sz="1600" b="1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b="1" spc="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600" b="1" spc="-2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3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b="1" spc="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я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0212">
                <a:tc>
                  <a:txBody>
                    <a:bodyPr/>
                    <a:lstStyle/>
                    <a:p>
                      <a:pPr marL="69850" marR="423545">
                        <a:lnSpc>
                          <a:spcPts val="1820"/>
                        </a:lnSpc>
                        <a:spcBef>
                          <a:spcPts val="10"/>
                        </a:spcBef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850" marR="423545">
                        <a:lnSpc>
                          <a:spcPts val="1820"/>
                        </a:lnSpc>
                        <a:spcBef>
                          <a:spcPts val="10"/>
                        </a:spcBef>
                      </a:pP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Управление</a:t>
                      </a:r>
                      <a:r>
                        <a:rPr sz="20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2000" spc="-4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2000" spc="-2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20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000" spc="-3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ны</a:t>
                      </a: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  финансами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9850" marR="695960">
                        <a:lnSpc>
                          <a:spcPts val="1830"/>
                        </a:lnSpc>
                        <a:spcBef>
                          <a:spcPts val="25"/>
                        </a:spcBef>
                      </a:pP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Бого</a:t>
                      </a:r>
                      <a:r>
                        <a:rPr sz="2000" spc="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20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ьск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района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119353,6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119130,1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99,8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9673">
                <a:tc>
                  <a:txBody>
                    <a:bodyPr/>
                    <a:lstStyle/>
                    <a:p>
                      <a:pPr marL="69850">
                        <a:lnSpc>
                          <a:spcPts val="1750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750"/>
                        </a:lnSpc>
                      </a:pP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Поддержка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9850" marR="412750">
                        <a:lnSpc>
                          <a:spcPct val="96000"/>
                        </a:lnSpc>
                        <a:spcBef>
                          <a:spcPts val="25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социально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spc="-2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000" spc="-2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000" spc="-4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spc="-2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-2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ых 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некоммерческих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организаций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Боготольского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района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2055">
                <a:tc>
                  <a:txBody>
                    <a:bodyPr/>
                    <a:lstStyle/>
                    <a:p>
                      <a:pPr marL="69850">
                        <a:lnSpc>
                          <a:spcPts val="1750"/>
                        </a:lnSpc>
                      </a:pPr>
                      <a:endParaRPr lang="ru-RU" sz="20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750"/>
                        </a:lnSpc>
                      </a:pP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Обращение</a:t>
                      </a:r>
                      <a:r>
                        <a:rPr sz="2000" spc="-4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9850" marR="695960">
                        <a:lnSpc>
                          <a:spcPts val="1850"/>
                        </a:lnSpc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отходами на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территории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Бого</a:t>
                      </a:r>
                      <a:r>
                        <a:rPr sz="2000" spc="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20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ьск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района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1950,3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1950,3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100,0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9915">
                <a:tc>
                  <a:txBody>
                    <a:bodyPr/>
                    <a:lstStyle/>
                    <a:p>
                      <a:pPr marL="69850" marR="689610">
                        <a:lnSpc>
                          <a:spcPts val="1830"/>
                        </a:lnSpc>
                        <a:spcBef>
                          <a:spcPts val="20"/>
                        </a:spcBef>
                      </a:pPr>
                      <a:endParaRPr lang="ru-RU" sz="2000" spc="-1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850" marR="689610">
                        <a:lnSpc>
                          <a:spcPts val="1830"/>
                        </a:lnSpc>
                        <a:spcBef>
                          <a:spcPts val="20"/>
                        </a:spcBef>
                      </a:pPr>
                      <a:r>
                        <a:rPr sz="2000" spc="-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2000" spc="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000" spc="-1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spc="-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20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-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2000" spc="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ак</a:t>
                      </a:r>
                      <a:r>
                        <a:rPr sz="2000" spc="-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000" spc="-2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00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00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терроризма</a:t>
                      </a:r>
                      <a:r>
                        <a:rPr sz="2000" spc="-3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760"/>
                        </a:lnSpc>
                      </a:pPr>
                      <a:r>
                        <a:rPr sz="20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экстремизма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885"/>
                        </a:lnSpc>
                      </a:pP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000" spc="-1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территории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10,0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10,0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99,5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035">
                <a:tc>
                  <a:txBody>
                    <a:bodyPr/>
                    <a:lstStyle/>
                    <a:p>
                      <a:pPr marL="69850">
                        <a:lnSpc>
                          <a:spcPts val="1760"/>
                        </a:lnSpc>
                      </a:pPr>
                      <a:r>
                        <a:rPr sz="20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Всего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760"/>
                        </a:lnSpc>
                      </a:pPr>
                      <a:r>
                        <a:rPr sz="20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653015,4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760"/>
                        </a:lnSpc>
                      </a:pPr>
                      <a:r>
                        <a:rPr sz="2000" b="1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642937,0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760"/>
                        </a:lnSpc>
                      </a:pPr>
                      <a:r>
                        <a:rPr sz="2000" b="1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98,5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0699" y="1461570"/>
            <a:ext cx="1828801" cy="106890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50698" y="3106392"/>
            <a:ext cx="1828801" cy="113800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50698" y="4820319"/>
            <a:ext cx="1828801" cy="84226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98" y="6035675"/>
            <a:ext cx="1828801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65455" y="227965"/>
            <a:ext cx="9986645" cy="1692910"/>
            <a:chOff x="465455" y="227965"/>
            <a:chExt cx="6006465" cy="11017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455" y="241935"/>
              <a:ext cx="4378325" cy="10877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41875" y="227965"/>
              <a:ext cx="1630045" cy="109283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95020" y="1942339"/>
            <a:ext cx="10057080" cy="8378447"/>
          </a:xfrm>
          <a:prstGeom prst="rect">
            <a:avLst/>
          </a:prstGeom>
        </p:spPr>
        <p:txBody>
          <a:bodyPr vert="horz" wrap="square" lIns="0" tIns="11430" rIns="0" bIns="0" rtlCol="0" anchor="ctr">
            <a:spAutoFit/>
          </a:bodyPr>
          <a:lstStyle/>
          <a:p>
            <a:pPr marL="114300" algn="ctr">
              <a:lnSpc>
                <a:spcPct val="100000"/>
              </a:lnSpc>
              <a:spcBef>
                <a:spcPts val="90"/>
              </a:spcBef>
              <a:tabLst>
                <a:tab pos="5443855" algn="l"/>
              </a:tabLst>
            </a:pPr>
            <a:r>
              <a:rPr sz="2800" b="1" dirty="0">
                <a:solidFill>
                  <a:srgbClr val="4F2171"/>
                </a:solidFill>
                <a:latin typeface="Times New Roman"/>
                <a:cs typeface="Times New Roman"/>
              </a:rPr>
              <a:t>Наиболее </a:t>
            </a:r>
            <a:r>
              <a:rPr sz="2800" b="1" spc="-5" dirty="0" err="1">
                <a:solidFill>
                  <a:srgbClr val="4F2171"/>
                </a:solidFill>
                <a:latin typeface="Times New Roman"/>
                <a:cs typeface="Times New Roman"/>
              </a:rPr>
              <a:t>социально-значимые</a:t>
            </a:r>
            <a:r>
              <a:rPr sz="2800" b="1" spc="20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 err="1" smtClean="0">
                <a:solidFill>
                  <a:srgbClr val="4F2171"/>
                </a:solidFill>
                <a:latin typeface="Times New Roman"/>
                <a:cs typeface="Times New Roman"/>
              </a:rPr>
              <a:t>мероприятия</a:t>
            </a:r>
            <a:endParaRPr lang="ru-RU" sz="2800" b="1" spc="-5" dirty="0" smtClean="0">
              <a:solidFill>
                <a:srgbClr val="4F2171"/>
              </a:solidFill>
              <a:latin typeface="Times New Roman"/>
              <a:cs typeface="Times New Roman"/>
            </a:endParaRPr>
          </a:p>
          <a:p>
            <a:pPr marL="114300" algn="ctr">
              <a:lnSpc>
                <a:spcPct val="100000"/>
              </a:lnSpc>
              <a:spcBef>
                <a:spcPts val="90"/>
              </a:spcBef>
              <a:tabLst>
                <a:tab pos="5443855" algn="l"/>
              </a:tabLst>
            </a:pPr>
            <a:r>
              <a:rPr lang="ru-RU" sz="2800" b="1" spc="-5" dirty="0" smtClean="0">
                <a:solidFill>
                  <a:srgbClr val="4F2171"/>
                </a:solidFill>
                <a:latin typeface="Times New Roman"/>
                <a:cs typeface="Times New Roman"/>
              </a:rPr>
              <a:t>    </a:t>
            </a:r>
            <a:r>
              <a:rPr sz="2800" b="1" spc="-5" dirty="0" smtClean="0">
                <a:solidFill>
                  <a:srgbClr val="4F2171"/>
                </a:solidFill>
                <a:latin typeface="Times New Roman"/>
                <a:cs typeface="Times New Roman"/>
              </a:rPr>
              <a:t>2021</a:t>
            </a:r>
            <a:r>
              <a:rPr sz="2800" b="1" spc="-35" dirty="0" smtClean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 err="1" smtClean="0">
                <a:solidFill>
                  <a:srgbClr val="4F2171"/>
                </a:solidFill>
                <a:latin typeface="Times New Roman"/>
                <a:cs typeface="Times New Roman"/>
              </a:rPr>
              <a:t>года</a:t>
            </a:r>
            <a:endParaRPr sz="2800" dirty="0" smtClean="0">
              <a:solidFill>
                <a:srgbClr val="4F2171"/>
              </a:solidFill>
              <a:latin typeface="Times New Roman"/>
              <a:cs typeface="Times New Roman"/>
            </a:endParaRPr>
          </a:p>
          <a:p>
            <a:pPr marL="1477010" marR="1555750" indent="-1363345">
              <a:lnSpc>
                <a:spcPct val="95000"/>
              </a:lnSpc>
              <a:tabLst>
                <a:tab pos="1477010" algn="l"/>
              </a:tabLst>
            </a:pPr>
            <a:r>
              <a:rPr sz="2400" b="1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6,0 </a:t>
            </a:r>
            <a:r>
              <a:rPr sz="2400" b="1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млн.руб</a:t>
            </a:r>
            <a:r>
              <a:rPr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.</a:t>
            </a:r>
            <a:r>
              <a:rPr lang="ru-RU"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</a:t>
            </a:r>
            <a:r>
              <a:rPr sz="2400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Капитальный</a:t>
            </a:r>
            <a:r>
              <a:rPr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7365D"/>
                </a:solidFill>
                <a:latin typeface="Times New Roman"/>
                <a:cs typeface="Times New Roman"/>
              </a:rPr>
              <a:t>ремонт </a:t>
            </a:r>
            <a:r>
              <a:rPr sz="2400" spc="-5" dirty="0" err="1">
                <a:solidFill>
                  <a:srgbClr val="17365D"/>
                </a:solidFill>
                <a:latin typeface="Times New Roman"/>
                <a:cs typeface="Times New Roman"/>
              </a:rPr>
              <a:t>автомобильных</a:t>
            </a:r>
            <a:r>
              <a:rPr sz="2400" spc="-5" dirty="0">
                <a:solidFill>
                  <a:srgbClr val="17365D"/>
                </a:solidFill>
                <a:latin typeface="Times New Roman"/>
                <a:cs typeface="Times New Roman"/>
              </a:rPr>
              <a:t>  </a:t>
            </a:r>
            <a:r>
              <a:rPr lang="ru-RU" sz="2400" spc="-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lang="ru-RU"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</a:p>
          <a:p>
            <a:pPr marL="1477010" marR="1555750" indent="-1363345">
              <a:lnSpc>
                <a:spcPct val="95000"/>
              </a:lnSpc>
              <a:tabLst>
                <a:tab pos="1477010" algn="l"/>
              </a:tabLst>
            </a:pPr>
            <a:r>
              <a:rPr lang="ru-RU"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                    </a:t>
            </a:r>
            <a:r>
              <a:rPr sz="2400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дорог</a:t>
            </a:r>
            <a:r>
              <a:rPr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7365D"/>
                </a:solidFill>
                <a:latin typeface="Times New Roman"/>
                <a:cs typeface="Times New Roman"/>
              </a:rPr>
              <a:t>общего пользования </a:t>
            </a:r>
            <a:r>
              <a:rPr sz="2400" spc="-5" dirty="0" err="1">
                <a:solidFill>
                  <a:srgbClr val="17365D"/>
                </a:solidFill>
                <a:latin typeface="Times New Roman"/>
                <a:cs typeface="Times New Roman"/>
              </a:rPr>
              <a:t>местного</a:t>
            </a:r>
            <a:r>
              <a:rPr sz="2400" spc="-5" dirty="0">
                <a:solidFill>
                  <a:srgbClr val="17365D"/>
                </a:solidFill>
                <a:latin typeface="Times New Roman"/>
                <a:cs typeface="Times New Roman"/>
              </a:rPr>
              <a:t>  </a:t>
            </a:r>
            <a:r>
              <a:rPr lang="ru-RU"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 </a:t>
            </a:r>
          </a:p>
          <a:p>
            <a:pPr marL="1477010" marR="1555750" indent="-1363345">
              <a:lnSpc>
                <a:spcPct val="95000"/>
              </a:lnSpc>
              <a:tabLst>
                <a:tab pos="1477010" algn="l"/>
              </a:tabLst>
            </a:pPr>
            <a:r>
              <a:rPr lang="ru-RU" sz="2400" spc="-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lang="ru-RU"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                   з</a:t>
            </a:r>
            <a:r>
              <a:rPr sz="2400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начения</a:t>
            </a:r>
            <a:endParaRPr sz="2400" spc="-5" dirty="0">
              <a:solidFill>
                <a:srgbClr val="17365D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b="1" spc="-5" dirty="0">
              <a:solidFill>
                <a:srgbClr val="17365D"/>
              </a:solidFill>
              <a:latin typeface="Times New Roman"/>
              <a:cs typeface="Times New Roman"/>
            </a:endParaRPr>
          </a:p>
          <a:p>
            <a:pPr marL="1477010" marR="1127760" indent="-1363345">
              <a:lnSpc>
                <a:spcPts val="2020"/>
              </a:lnSpc>
              <a:tabLst>
                <a:tab pos="1477010" algn="l"/>
              </a:tabLst>
            </a:pPr>
            <a:r>
              <a:rPr sz="2400" b="1" spc="-5" dirty="0">
                <a:solidFill>
                  <a:srgbClr val="17365D"/>
                </a:solidFill>
                <a:latin typeface="Times New Roman"/>
                <a:cs typeface="Times New Roman"/>
              </a:rPr>
              <a:t>5,9 </a:t>
            </a:r>
            <a:r>
              <a:rPr sz="2400" b="1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млн.руб</a:t>
            </a:r>
            <a:r>
              <a:rPr sz="2400" b="1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.</a:t>
            </a:r>
            <a:r>
              <a:rPr lang="ru-RU" sz="2400" b="1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</a:t>
            </a:r>
            <a:r>
              <a:rPr sz="2400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Осуществление</a:t>
            </a:r>
            <a:r>
              <a:rPr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7365D"/>
                </a:solidFill>
                <a:latin typeface="Times New Roman"/>
                <a:cs typeface="Times New Roman"/>
              </a:rPr>
              <a:t>дорожной деятельности в  </a:t>
            </a:r>
            <a:r>
              <a:rPr lang="ru-RU"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</a:t>
            </a:r>
          </a:p>
          <a:p>
            <a:pPr marL="1477010" marR="1127760" indent="-1363345">
              <a:lnSpc>
                <a:spcPts val="2020"/>
              </a:lnSpc>
              <a:tabLst>
                <a:tab pos="1477010" algn="l"/>
              </a:tabLst>
            </a:pPr>
            <a:r>
              <a:rPr lang="ru-RU"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                     </a:t>
            </a:r>
            <a:r>
              <a:rPr sz="2400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отношении</a:t>
            </a:r>
            <a:r>
              <a:rPr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автодорог</a:t>
            </a:r>
            <a:r>
              <a:rPr lang="ru-RU" sz="2400" spc="-5" dirty="0">
                <a:solidFill>
                  <a:srgbClr val="17365D"/>
                </a:solidFill>
                <a:latin typeface="Times New Roman"/>
                <a:cs typeface="Times New Roman"/>
              </a:rPr>
              <a:t> общего </a:t>
            </a:r>
            <a:r>
              <a:rPr lang="ru-RU"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пользования          </a:t>
            </a:r>
          </a:p>
          <a:p>
            <a:pPr marR="1127760">
              <a:lnSpc>
                <a:spcPts val="2880"/>
              </a:lnSpc>
              <a:tabLst>
                <a:tab pos="1477010" algn="l"/>
              </a:tabLst>
            </a:pPr>
            <a:r>
              <a:rPr lang="ru-RU" sz="2400" spc="-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lang="ru-RU"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                      местного значения</a:t>
            </a:r>
            <a:endParaRPr lang="ru-RU" sz="2400" spc="-5" dirty="0">
              <a:solidFill>
                <a:srgbClr val="17365D"/>
              </a:solidFill>
              <a:latin typeface="Times New Roman"/>
              <a:cs typeface="Times New Roman"/>
            </a:endParaRPr>
          </a:p>
          <a:p>
            <a:pPr marR="1127760">
              <a:tabLst>
                <a:tab pos="1477010" algn="l"/>
              </a:tabLst>
            </a:pPr>
            <a:r>
              <a:rPr sz="2400" b="1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0,6 </a:t>
            </a:r>
            <a:r>
              <a:rPr sz="2400" b="1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млн.руб</a:t>
            </a:r>
            <a:r>
              <a:rPr sz="2400" b="1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.</a:t>
            </a:r>
            <a:r>
              <a:rPr lang="ru-RU" sz="2400" b="1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  </a:t>
            </a:r>
            <a:r>
              <a:rPr sz="2400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Обеспечение</a:t>
            </a:r>
            <a:r>
              <a:rPr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безопасности</a:t>
            </a:r>
            <a:r>
              <a:rPr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</a:t>
            </a:r>
            <a:r>
              <a:rPr lang="ru-RU"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</a:p>
          <a:p>
            <a:pPr marL="1477010" marR="1220470" indent="-1363345">
              <a:lnSpc>
                <a:spcPts val="2060"/>
              </a:lnSpc>
              <a:tabLst>
                <a:tab pos="1477010" algn="l"/>
              </a:tabLst>
            </a:pPr>
            <a:r>
              <a:rPr lang="ru-RU"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                      </a:t>
            </a:r>
            <a:r>
              <a:rPr sz="2400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дорожного</a:t>
            </a:r>
            <a:r>
              <a:rPr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7365D"/>
                </a:solidFill>
                <a:latin typeface="Times New Roman"/>
                <a:cs typeface="Times New Roman"/>
              </a:rPr>
              <a:t>движения</a:t>
            </a:r>
          </a:p>
          <a:p>
            <a:pPr marL="114300">
              <a:lnSpc>
                <a:spcPts val="2110"/>
              </a:lnSpc>
            </a:pPr>
            <a:endParaRPr lang="ru-RU" sz="2400" spc="-5" dirty="0">
              <a:solidFill>
                <a:srgbClr val="17365D"/>
              </a:solidFill>
              <a:latin typeface="Times New Roman"/>
              <a:cs typeface="Times New Roman"/>
            </a:endParaRPr>
          </a:p>
          <a:p>
            <a:pPr>
              <a:lnSpc>
                <a:spcPts val="2110"/>
              </a:lnSpc>
            </a:pPr>
            <a:r>
              <a:rPr sz="2400" b="1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3,9 </a:t>
            </a:r>
            <a:r>
              <a:rPr sz="2400" b="1" spc="-5" dirty="0">
                <a:solidFill>
                  <a:srgbClr val="17365D"/>
                </a:solidFill>
                <a:latin typeface="Times New Roman"/>
                <a:cs typeface="Times New Roman"/>
              </a:rPr>
              <a:t>млн.руб</a:t>
            </a:r>
            <a:r>
              <a:rPr sz="2400" spc="-5" dirty="0">
                <a:solidFill>
                  <a:srgbClr val="17365D"/>
                </a:solidFill>
                <a:latin typeface="Times New Roman"/>
                <a:cs typeface="Times New Roman"/>
              </a:rPr>
              <a:t>. </a:t>
            </a:r>
            <a:r>
              <a:rPr lang="ru-RU"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 </a:t>
            </a:r>
            <a:r>
              <a:rPr sz="2400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Реализация</a:t>
            </a:r>
            <a:r>
              <a:rPr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7365D"/>
                </a:solidFill>
                <a:latin typeface="Times New Roman"/>
                <a:cs typeface="Times New Roman"/>
              </a:rPr>
              <a:t>регионального проекта</a:t>
            </a:r>
          </a:p>
          <a:p>
            <a:pPr marL="1367155" marR="1266190">
              <a:lnSpc>
                <a:spcPct val="95600"/>
              </a:lnSpc>
              <a:spcBef>
                <a:spcPts val="45"/>
              </a:spcBef>
            </a:pPr>
            <a:r>
              <a:rPr lang="ru-RU"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     </a:t>
            </a:r>
            <a:r>
              <a:rPr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«</a:t>
            </a:r>
            <a:r>
              <a:rPr sz="2400" spc="-5" dirty="0">
                <a:solidFill>
                  <a:srgbClr val="17365D"/>
                </a:solidFill>
                <a:latin typeface="Times New Roman"/>
                <a:cs typeface="Times New Roman"/>
              </a:rPr>
              <a:t>Цифровая среда (создание(обеспечение)  </a:t>
            </a:r>
            <a:r>
              <a:rPr lang="ru-RU" sz="2400" spc="-5" dirty="0">
                <a:solidFill>
                  <a:srgbClr val="17365D"/>
                </a:solidFill>
                <a:latin typeface="Times New Roman"/>
                <a:cs typeface="Times New Roman"/>
              </a:rPr>
              <a:t>     </a:t>
            </a:r>
            <a:endParaRPr lang="ru-RU" sz="2400" spc="-5" dirty="0" smtClean="0">
              <a:solidFill>
                <a:srgbClr val="17365D"/>
              </a:solidFill>
              <a:latin typeface="Times New Roman"/>
              <a:cs typeface="Times New Roman"/>
            </a:endParaRPr>
          </a:p>
          <a:p>
            <a:pPr marL="1367155" marR="1266190">
              <a:lnSpc>
                <a:spcPct val="95600"/>
              </a:lnSpc>
              <a:spcBef>
                <a:spcPts val="45"/>
              </a:spcBef>
            </a:pPr>
            <a:r>
              <a:rPr lang="ru-RU"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     </a:t>
            </a:r>
            <a:r>
              <a:rPr sz="2400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материально-технической</a:t>
            </a:r>
            <a:r>
              <a:rPr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>
                <a:solidFill>
                  <a:srgbClr val="17365D"/>
                </a:solidFill>
                <a:latin typeface="Times New Roman"/>
                <a:cs typeface="Times New Roman"/>
              </a:rPr>
              <a:t>базы</a:t>
            </a:r>
            <a:r>
              <a:rPr sz="2400" spc="-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для</a:t>
            </a:r>
            <a:r>
              <a:rPr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</a:t>
            </a:r>
            <a:r>
              <a:rPr lang="ru-RU"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</a:t>
            </a:r>
          </a:p>
          <a:p>
            <a:pPr marL="1367155" marR="1266190">
              <a:lnSpc>
                <a:spcPct val="95600"/>
              </a:lnSpc>
              <a:spcBef>
                <a:spcPts val="45"/>
              </a:spcBef>
            </a:pPr>
            <a:r>
              <a:rPr lang="ru-RU"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     </a:t>
            </a:r>
            <a:r>
              <a:rPr sz="2400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реализации</a:t>
            </a:r>
            <a:r>
              <a:rPr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основных</a:t>
            </a:r>
            <a:r>
              <a:rPr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7365D"/>
                </a:solidFill>
                <a:latin typeface="Times New Roman"/>
                <a:cs typeface="Times New Roman"/>
              </a:rPr>
              <a:t>и </a:t>
            </a:r>
            <a:r>
              <a:rPr sz="2400" spc="-5" dirty="0" err="1">
                <a:solidFill>
                  <a:srgbClr val="17365D"/>
                </a:solidFill>
                <a:latin typeface="Times New Roman"/>
                <a:cs typeface="Times New Roman"/>
              </a:rPr>
              <a:t>дополнительных</a:t>
            </a:r>
            <a:r>
              <a:rPr sz="2400" spc="-5" dirty="0">
                <a:solidFill>
                  <a:srgbClr val="17365D"/>
                </a:solidFill>
                <a:latin typeface="Times New Roman"/>
                <a:cs typeface="Times New Roman"/>
              </a:rPr>
              <a:t>  </a:t>
            </a:r>
            <a:r>
              <a:rPr lang="ru-RU"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</a:t>
            </a:r>
          </a:p>
          <a:p>
            <a:pPr marL="1367155" marR="1266190">
              <a:lnSpc>
                <a:spcPct val="95600"/>
              </a:lnSpc>
              <a:spcBef>
                <a:spcPts val="45"/>
              </a:spcBef>
            </a:pPr>
            <a:r>
              <a:rPr lang="ru-RU" sz="2400" spc="-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lang="ru-RU"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    </a:t>
            </a:r>
            <a:r>
              <a:rPr sz="2400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общеобразовательных</a:t>
            </a:r>
            <a:r>
              <a:rPr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7365D"/>
                </a:solidFill>
                <a:latin typeface="Times New Roman"/>
                <a:cs typeface="Times New Roman"/>
              </a:rPr>
              <a:t>программ.)</a:t>
            </a:r>
          </a:p>
          <a:p>
            <a:pPr marL="1458595" marR="68580" indent="-1344930">
              <a:lnSpc>
                <a:spcPts val="2060"/>
              </a:lnSpc>
              <a:spcBef>
                <a:spcPts val="490"/>
              </a:spcBef>
              <a:tabLst>
                <a:tab pos="1480185" algn="l"/>
              </a:tabLst>
            </a:pPr>
            <a:endParaRPr lang="ru-RU" sz="2400" b="1" spc="-5" dirty="0" smtClean="0">
              <a:solidFill>
                <a:srgbClr val="17365D"/>
              </a:solidFill>
              <a:latin typeface="Times New Roman"/>
              <a:cs typeface="Times New Roman"/>
            </a:endParaRPr>
          </a:p>
          <a:p>
            <a:pPr marL="1458595" marR="68580" indent="-1344930">
              <a:lnSpc>
                <a:spcPts val="2060"/>
              </a:lnSpc>
              <a:spcBef>
                <a:spcPts val="490"/>
              </a:spcBef>
              <a:tabLst>
                <a:tab pos="1480185" algn="l"/>
              </a:tabLst>
            </a:pPr>
            <a:r>
              <a:rPr sz="2400" b="1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5,0 </a:t>
            </a:r>
            <a:r>
              <a:rPr sz="2400" b="1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млн.руб</a:t>
            </a:r>
            <a:r>
              <a:rPr sz="2400" b="1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.</a:t>
            </a:r>
            <a:r>
              <a:rPr lang="ru-RU" sz="2400" b="1" spc="-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</a:t>
            </a:r>
            <a:r>
              <a:rPr sz="2400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Региональный</a:t>
            </a:r>
            <a:r>
              <a:rPr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7365D"/>
                </a:solidFill>
                <a:latin typeface="Times New Roman"/>
                <a:cs typeface="Times New Roman"/>
              </a:rPr>
              <a:t>проект «Культурная среда» </a:t>
            </a:r>
            <a:r>
              <a:rPr lang="ru-RU"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</a:t>
            </a:r>
          </a:p>
          <a:p>
            <a:pPr marL="1458595" marR="68580" indent="-1344930">
              <a:lnSpc>
                <a:spcPts val="2060"/>
              </a:lnSpc>
              <a:spcBef>
                <a:spcPts val="490"/>
              </a:spcBef>
              <a:tabLst>
                <a:tab pos="1480185" algn="l"/>
              </a:tabLst>
            </a:pPr>
            <a:r>
              <a:rPr lang="ru-RU"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                      </a:t>
            </a:r>
            <a:r>
              <a:rPr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(</a:t>
            </a:r>
            <a:r>
              <a:rPr sz="2400" spc="-5" dirty="0" err="1">
                <a:solidFill>
                  <a:srgbClr val="17365D"/>
                </a:solidFill>
                <a:latin typeface="Times New Roman"/>
                <a:cs typeface="Times New Roman"/>
              </a:rPr>
              <a:t>создание</a:t>
            </a:r>
            <a:r>
              <a:rPr sz="2400" spc="-5" dirty="0">
                <a:solidFill>
                  <a:srgbClr val="17365D"/>
                </a:solidFill>
                <a:latin typeface="Times New Roman"/>
                <a:cs typeface="Times New Roman"/>
              </a:rPr>
              <a:t>  </a:t>
            </a:r>
            <a:r>
              <a:rPr sz="2400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модельн</a:t>
            </a:r>
            <a:r>
              <a:rPr lang="ru-RU"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ой библиотеки </a:t>
            </a:r>
            <a:r>
              <a:rPr lang="ru-RU" sz="2400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с.Большая</a:t>
            </a:r>
            <a:r>
              <a:rPr lang="ru-RU"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</a:t>
            </a:r>
          </a:p>
          <a:p>
            <a:pPr marL="1458595" marR="68580" indent="-1344930">
              <a:lnSpc>
                <a:spcPts val="2060"/>
              </a:lnSpc>
              <a:spcBef>
                <a:spcPts val="490"/>
              </a:spcBef>
              <a:tabLst>
                <a:tab pos="1480185" algn="l"/>
              </a:tabLst>
            </a:pPr>
            <a:r>
              <a:rPr lang="ru-RU" sz="2400" spc="-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lang="ru-RU"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                      Косуль </a:t>
            </a:r>
            <a:r>
              <a:rPr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)</a:t>
            </a:r>
            <a:endParaRPr lang="ru-RU" sz="2400" b="1" spc="-5" dirty="0">
              <a:solidFill>
                <a:srgbClr val="17365D"/>
              </a:solidFill>
              <a:latin typeface="Times New Roman"/>
              <a:cs typeface="Times New Roman"/>
            </a:endParaRPr>
          </a:p>
          <a:p>
            <a:pPr marL="1367155" marR="1802764" indent="-1253490">
              <a:lnSpc>
                <a:spcPts val="2060"/>
              </a:lnSpc>
              <a:spcBef>
                <a:spcPts val="5"/>
              </a:spcBef>
            </a:pPr>
            <a:endParaRPr lang="ru-RU" sz="2400" b="1" spc="-5" dirty="0" smtClean="0">
              <a:solidFill>
                <a:srgbClr val="17365D"/>
              </a:solidFill>
              <a:latin typeface="Times New Roman"/>
              <a:cs typeface="Times New Roman"/>
            </a:endParaRPr>
          </a:p>
          <a:p>
            <a:pPr marL="1367155" marR="1802764" indent="-1253490">
              <a:lnSpc>
                <a:spcPts val="2060"/>
              </a:lnSpc>
              <a:spcBef>
                <a:spcPts val="5"/>
              </a:spcBef>
            </a:pPr>
            <a:r>
              <a:rPr sz="2400" b="1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7,7 </a:t>
            </a:r>
            <a:r>
              <a:rPr sz="2400" b="1" spc="-5" dirty="0">
                <a:solidFill>
                  <a:srgbClr val="17365D"/>
                </a:solidFill>
                <a:latin typeface="Times New Roman"/>
                <a:cs typeface="Times New Roman"/>
              </a:rPr>
              <a:t>млн.руб. </a:t>
            </a:r>
            <a:r>
              <a:rPr lang="ru-RU" sz="2400" b="1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</a:t>
            </a:r>
            <a:r>
              <a:rPr sz="2400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Капитальный</a:t>
            </a:r>
            <a:r>
              <a:rPr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7365D"/>
                </a:solidFill>
                <a:latin typeface="Times New Roman"/>
                <a:cs typeface="Times New Roman"/>
              </a:rPr>
              <a:t>ремонт крыши </a:t>
            </a:r>
            <a:r>
              <a:rPr sz="2400" spc="-5" dirty="0" err="1">
                <a:solidFill>
                  <a:srgbClr val="17365D"/>
                </a:solidFill>
                <a:latin typeface="Times New Roman"/>
                <a:cs typeface="Times New Roman"/>
              </a:rPr>
              <a:t>здания</a:t>
            </a:r>
            <a:r>
              <a:rPr sz="2400" spc="-5" dirty="0">
                <a:solidFill>
                  <a:srgbClr val="17365D"/>
                </a:solidFill>
                <a:latin typeface="Times New Roman"/>
                <a:cs typeface="Times New Roman"/>
              </a:rPr>
              <a:t>  </a:t>
            </a:r>
            <a:r>
              <a:rPr lang="ru-RU"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</a:t>
            </a:r>
          </a:p>
          <a:p>
            <a:pPr marL="1367155" marR="1802764" indent="-1253490">
              <a:lnSpc>
                <a:spcPts val="2060"/>
              </a:lnSpc>
              <a:spcBef>
                <a:spcPts val="5"/>
              </a:spcBef>
            </a:pPr>
            <a:r>
              <a:rPr lang="ru-RU"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                      </a:t>
            </a:r>
            <a:r>
              <a:rPr sz="2400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Юрьевской</a:t>
            </a:r>
            <a:r>
              <a:rPr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7365D"/>
                </a:solidFill>
                <a:latin typeface="Times New Roman"/>
                <a:cs typeface="Times New Roman"/>
              </a:rPr>
              <a:t>СОШ и крыши </a:t>
            </a:r>
            <a:r>
              <a:rPr sz="2400" spc="-5" dirty="0" err="1">
                <a:solidFill>
                  <a:srgbClr val="17365D"/>
                </a:solidFill>
                <a:latin typeface="Times New Roman"/>
                <a:cs typeface="Times New Roman"/>
              </a:rPr>
              <a:t>здания</a:t>
            </a:r>
            <a:r>
              <a:rPr sz="2400" spc="-5" dirty="0">
                <a:solidFill>
                  <a:srgbClr val="17365D"/>
                </a:solidFill>
                <a:latin typeface="Times New Roman"/>
                <a:cs typeface="Times New Roman"/>
              </a:rPr>
              <a:t>  </a:t>
            </a:r>
            <a:r>
              <a:rPr lang="ru-RU"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 </a:t>
            </a:r>
          </a:p>
          <a:p>
            <a:pPr marL="1367155" marR="1802764" indent="-1253490">
              <a:lnSpc>
                <a:spcPts val="2060"/>
              </a:lnSpc>
              <a:spcBef>
                <a:spcPts val="5"/>
              </a:spcBef>
            </a:pPr>
            <a:r>
              <a:rPr lang="ru-RU" sz="2400" spc="-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lang="ru-RU"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                     </a:t>
            </a:r>
            <a:r>
              <a:rPr sz="2400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спортивной</a:t>
            </a:r>
            <a:r>
              <a:rPr sz="24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7365D"/>
                </a:solidFill>
                <a:latin typeface="Times New Roman"/>
                <a:cs typeface="Times New Roman"/>
              </a:rPr>
              <a:t>школы «Олимпиец»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9901" y="1006475"/>
            <a:ext cx="9525000" cy="4507002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367155" marR="68580" indent="-1253490">
              <a:lnSpc>
                <a:spcPts val="2060"/>
              </a:lnSpc>
              <a:spcBef>
                <a:spcPts val="244"/>
              </a:spcBef>
              <a:tabLst>
                <a:tab pos="1477010" algn="l"/>
              </a:tabLst>
            </a:pPr>
            <a:r>
              <a:rPr sz="2400" b="1" dirty="0">
                <a:solidFill>
                  <a:srgbClr val="17365D"/>
                </a:solidFill>
                <a:latin typeface="Times New Roman"/>
                <a:cs typeface="Times New Roman"/>
              </a:rPr>
              <a:t>0,6 </a:t>
            </a:r>
            <a:r>
              <a:rPr sz="2400" b="1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млн.руб</a:t>
            </a:r>
            <a:r>
              <a:rPr sz="2400" b="1" dirty="0" smtClean="0">
                <a:solidFill>
                  <a:srgbClr val="17365D"/>
                </a:solidFill>
                <a:latin typeface="Times New Roman"/>
                <a:cs typeface="Times New Roman"/>
              </a:rPr>
              <a:t>.</a:t>
            </a:r>
            <a:r>
              <a:rPr lang="ru-RU" sz="2400" b="1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</a:t>
            </a:r>
            <a:r>
              <a:rPr sz="2400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Укрепление</a:t>
            </a:r>
            <a:r>
              <a:rPr sz="2400" dirty="0" smtClean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365D"/>
                </a:solidFill>
                <a:latin typeface="Times New Roman"/>
                <a:cs typeface="Times New Roman"/>
              </a:rPr>
              <a:t>материально-технической базы  </a:t>
            </a:r>
            <a:r>
              <a:rPr sz="2400" dirty="0" err="1">
                <a:solidFill>
                  <a:srgbClr val="17365D"/>
                </a:solidFill>
                <a:latin typeface="Times New Roman"/>
                <a:cs typeface="Times New Roman"/>
              </a:rPr>
              <a:t>домов</a:t>
            </a:r>
            <a:r>
              <a:rPr sz="240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</a:t>
            </a:r>
          </a:p>
          <a:p>
            <a:pPr marL="1367155" marR="68580" indent="-1253490">
              <a:lnSpc>
                <a:spcPts val="2060"/>
              </a:lnSpc>
              <a:spcBef>
                <a:spcPts val="244"/>
              </a:spcBef>
              <a:tabLst>
                <a:tab pos="1477010" algn="l"/>
              </a:tabLst>
            </a:pPr>
            <a:r>
              <a:rPr lang="ru-RU" sz="240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                     </a:t>
            </a:r>
            <a:r>
              <a:rPr sz="2400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культуры</a:t>
            </a:r>
            <a:endParaRPr sz="2400" dirty="0">
              <a:solidFill>
                <a:srgbClr val="17365D"/>
              </a:solidFill>
              <a:latin typeface="Times New Roman"/>
              <a:cs typeface="Times New Roman"/>
            </a:endParaRPr>
          </a:p>
          <a:p>
            <a:pPr marL="1367155" marR="68580" indent="-1253490">
              <a:lnSpc>
                <a:spcPts val="2060"/>
              </a:lnSpc>
            </a:pPr>
            <a:endParaRPr sz="2400" b="1" dirty="0">
              <a:solidFill>
                <a:srgbClr val="17365D"/>
              </a:solidFill>
              <a:latin typeface="Times New Roman"/>
              <a:cs typeface="Times New Roman"/>
            </a:endParaRPr>
          </a:p>
          <a:p>
            <a:pPr marL="1367155" marR="68580" indent="-1253490">
              <a:lnSpc>
                <a:spcPts val="2060"/>
              </a:lnSpc>
            </a:pPr>
            <a:r>
              <a:rPr sz="2400" b="1" dirty="0">
                <a:solidFill>
                  <a:srgbClr val="17365D"/>
                </a:solidFill>
                <a:latin typeface="Times New Roman"/>
                <a:cs typeface="Times New Roman"/>
              </a:rPr>
              <a:t>3,2 млн.руб. </a:t>
            </a:r>
            <a:r>
              <a:rPr lang="ru-RU" sz="2400" b="1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</a:t>
            </a:r>
            <a:r>
              <a:rPr sz="2400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Реконструкция</a:t>
            </a:r>
            <a:r>
              <a:rPr sz="2400" dirty="0" smtClean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365D"/>
                </a:solidFill>
                <a:latin typeface="Times New Roman"/>
                <a:cs typeface="Times New Roman"/>
              </a:rPr>
              <a:t>объектов </a:t>
            </a:r>
            <a:r>
              <a:rPr sz="2400" dirty="0" err="1">
                <a:solidFill>
                  <a:srgbClr val="17365D"/>
                </a:solidFill>
                <a:latin typeface="Times New Roman"/>
                <a:cs typeface="Times New Roman"/>
              </a:rPr>
              <a:t>коммунальной</a:t>
            </a:r>
            <a:r>
              <a:rPr sz="240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</a:p>
          <a:p>
            <a:pPr marL="1367155" marR="68580" indent="-1253490">
              <a:lnSpc>
                <a:spcPts val="2060"/>
              </a:lnSpc>
            </a:pPr>
            <a:r>
              <a:rPr lang="ru-RU" sz="240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                     </a:t>
            </a:r>
            <a:r>
              <a:rPr sz="2400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инфраструктуры</a:t>
            </a:r>
            <a:r>
              <a:rPr sz="2400" dirty="0">
                <a:solidFill>
                  <a:srgbClr val="17365D"/>
                </a:solidFill>
                <a:latin typeface="Times New Roman"/>
                <a:cs typeface="Times New Roman"/>
              </a:rPr>
              <a:t>,  находящейся в </a:t>
            </a:r>
            <a:r>
              <a:rPr sz="2400" dirty="0" err="1">
                <a:solidFill>
                  <a:srgbClr val="17365D"/>
                </a:solidFill>
                <a:latin typeface="Times New Roman"/>
                <a:cs typeface="Times New Roman"/>
              </a:rPr>
              <a:t>муниципальной</a:t>
            </a:r>
            <a:r>
              <a:rPr sz="240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</a:t>
            </a:r>
          </a:p>
          <a:p>
            <a:pPr marL="1367155" marR="68580" indent="-1253490">
              <a:lnSpc>
                <a:spcPts val="2060"/>
              </a:lnSpc>
            </a:pPr>
            <a:r>
              <a:rPr lang="ru-RU" sz="240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                     </a:t>
            </a:r>
            <a:r>
              <a:rPr sz="2400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собственности</a:t>
            </a:r>
            <a:endParaRPr sz="2400" dirty="0">
              <a:solidFill>
                <a:srgbClr val="17365D"/>
              </a:solidFill>
              <a:latin typeface="Times New Roman"/>
              <a:cs typeface="Times New Roman"/>
            </a:endParaRPr>
          </a:p>
          <a:p>
            <a:pPr marL="1367155" marR="68580" indent="-1253490">
              <a:lnSpc>
                <a:spcPts val="2060"/>
              </a:lnSpc>
              <a:spcBef>
                <a:spcPts val="165"/>
              </a:spcBef>
            </a:pPr>
            <a:endParaRPr lang="ru-RU" sz="2400" b="1" dirty="0" smtClean="0">
              <a:solidFill>
                <a:srgbClr val="17365D"/>
              </a:solidFill>
              <a:latin typeface="Times New Roman"/>
              <a:cs typeface="Times New Roman"/>
            </a:endParaRPr>
          </a:p>
          <a:p>
            <a:pPr marL="1367155" marR="68580" indent="-1253490">
              <a:lnSpc>
                <a:spcPts val="2060"/>
              </a:lnSpc>
              <a:spcBef>
                <a:spcPts val="165"/>
              </a:spcBef>
            </a:pPr>
            <a:r>
              <a:rPr sz="2400" b="1" dirty="0" smtClean="0">
                <a:solidFill>
                  <a:srgbClr val="17365D"/>
                </a:solidFill>
                <a:latin typeface="Times New Roman"/>
                <a:cs typeface="Times New Roman"/>
              </a:rPr>
              <a:t>8,2 </a:t>
            </a:r>
            <a:r>
              <a:rPr sz="2400" b="1" dirty="0">
                <a:solidFill>
                  <a:srgbClr val="17365D"/>
                </a:solidFill>
                <a:latin typeface="Times New Roman"/>
                <a:cs typeface="Times New Roman"/>
              </a:rPr>
              <a:t>млн.руб. </a:t>
            </a:r>
            <a:r>
              <a:rPr lang="ru-RU" sz="2400" b="1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</a:t>
            </a:r>
            <a:r>
              <a:rPr sz="2400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Реализация</a:t>
            </a:r>
            <a:r>
              <a:rPr sz="2400" dirty="0" smtClean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365D"/>
                </a:solidFill>
                <a:latin typeface="Times New Roman"/>
                <a:cs typeface="Times New Roman"/>
              </a:rPr>
              <a:t>проектов местных </a:t>
            </a:r>
            <a:r>
              <a:rPr sz="2400" dirty="0" err="1">
                <a:solidFill>
                  <a:srgbClr val="17365D"/>
                </a:solidFill>
                <a:latin typeface="Times New Roman"/>
                <a:cs typeface="Times New Roman"/>
              </a:rPr>
              <a:t>инициатив</a:t>
            </a:r>
            <a:r>
              <a:rPr sz="2400" dirty="0">
                <a:solidFill>
                  <a:srgbClr val="17365D"/>
                </a:solidFill>
                <a:latin typeface="Times New Roman"/>
                <a:cs typeface="Times New Roman"/>
              </a:rPr>
              <a:t>  </a:t>
            </a:r>
            <a:r>
              <a:rPr lang="ru-RU" sz="2400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  </a:t>
            </a:r>
          </a:p>
          <a:p>
            <a:pPr marL="1367155" marR="68580" indent="-1253490">
              <a:lnSpc>
                <a:spcPts val="2060"/>
              </a:lnSpc>
              <a:spcBef>
                <a:spcPts val="165"/>
              </a:spcBef>
            </a:pPr>
            <a:endParaRPr lang="ru-RU" sz="2400" dirty="0" smtClean="0">
              <a:solidFill>
                <a:srgbClr val="17365D"/>
              </a:solidFill>
              <a:latin typeface="Times New Roman"/>
              <a:cs typeface="Times New Roman"/>
            </a:endParaRPr>
          </a:p>
          <a:p>
            <a:pPr marL="1367155" marR="68580" indent="-1253490">
              <a:lnSpc>
                <a:spcPts val="2060"/>
              </a:lnSpc>
              <a:spcBef>
                <a:spcPts val="165"/>
              </a:spcBef>
            </a:pPr>
            <a:r>
              <a:rPr lang="ru-RU" sz="2400" b="1" dirty="0" smtClean="0">
                <a:solidFill>
                  <a:srgbClr val="17365D"/>
                </a:solidFill>
                <a:latin typeface="Times New Roman"/>
                <a:cs typeface="Times New Roman"/>
              </a:rPr>
              <a:t>1,1 </a:t>
            </a:r>
            <a:r>
              <a:rPr lang="ru-RU" sz="2400" b="1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млн.руб</a:t>
            </a:r>
            <a:r>
              <a:rPr lang="ru-RU" sz="2400" b="1" dirty="0" smtClean="0">
                <a:solidFill>
                  <a:srgbClr val="17365D"/>
                </a:solidFill>
                <a:latin typeface="Times New Roman"/>
                <a:cs typeface="Times New Roman"/>
              </a:rPr>
              <a:t>. </a:t>
            </a:r>
            <a:r>
              <a:rPr lang="ru-RU" sz="2400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</a:t>
            </a:r>
            <a:r>
              <a:rPr lang="ru-RU" sz="2400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Приобритение</a:t>
            </a:r>
            <a:r>
              <a:rPr lang="ru-RU" sz="2400" dirty="0" smtClean="0">
                <a:solidFill>
                  <a:srgbClr val="17365D"/>
                </a:solidFill>
                <a:latin typeface="Times New Roman"/>
                <a:cs typeface="Times New Roman"/>
              </a:rPr>
              <a:t> жилого помещения (для дальнейшего                       </a:t>
            </a:r>
          </a:p>
          <a:p>
            <a:pPr marL="1367155" marR="68580" indent="-1253490">
              <a:lnSpc>
                <a:spcPts val="2060"/>
              </a:lnSpc>
              <a:spcBef>
                <a:spcPts val="165"/>
              </a:spcBef>
            </a:pPr>
            <a:r>
              <a:rPr lang="ru-RU" sz="240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                     предоставления по договорам </a:t>
            </a:r>
            <a:r>
              <a:rPr lang="ru-RU" sz="2400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соцнайма</a:t>
            </a:r>
            <a:r>
              <a:rPr lang="ru-RU" sz="2400" dirty="0" smtClean="0">
                <a:solidFill>
                  <a:srgbClr val="17365D"/>
                </a:solidFill>
                <a:latin typeface="Times New Roman"/>
                <a:cs typeface="Times New Roman"/>
              </a:rPr>
              <a:t>)</a:t>
            </a:r>
            <a:endParaRPr lang="ru-RU" sz="2400" b="1" dirty="0" smtClean="0">
              <a:solidFill>
                <a:srgbClr val="17365D"/>
              </a:solidFill>
              <a:latin typeface="Times New Roman"/>
              <a:cs typeface="Times New Roman"/>
            </a:endParaRPr>
          </a:p>
          <a:p>
            <a:pPr marL="1367155" marR="68580" indent="-1253490">
              <a:lnSpc>
                <a:spcPts val="2060"/>
              </a:lnSpc>
              <a:spcBef>
                <a:spcPts val="165"/>
              </a:spcBef>
            </a:pPr>
            <a:r>
              <a:rPr lang="ru-RU" sz="2400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                   </a:t>
            </a:r>
            <a:endParaRPr lang="ru-RU" sz="2400" b="1" dirty="0" smtClean="0">
              <a:solidFill>
                <a:srgbClr val="17365D"/>
              </a:solidFill>
              <a:latin typeface="Times New Roman"/>
              <a:cs typeface="Times New Roman"/>
            </a:endParaRPr>
          </a:p>
          <a:p>
            <a:pPr marL="1367155" marR="68580" indent="-1253490">
              <a:lnSpc>
                <a:spcPts val="2060"/>
              </a:lnSpc>
              <a:spcBef>
                <a:spcPts val="5"/>
              </a:spcBef>
            </a:pPr>
            <a:r>
              <a:rPr sz="2400" b="1" dirty="0" smtClean="0">
                <a:solidFill>
                  <a:srgbClr val="17365D"/>
                </a:solidFill>
                <a:latin typeface="Times New Roman"/>
                <a:cs typeface="Times New Roman"/>
              </a:rPr>
              <a:t>4,4 </a:t>
            </a:r>
            <a:r>
              <a:rPr sz="2400" b="1" dirty="0">
                <a:solidFill>
                  <a:srgbClr val="17365D"/>
                </a:solidFill>
                <a:latin typeface="Times New Roman"/>
                <a:cs typeface="Times New Roman"/>
              </a:rPr>
              <a:t>млн.руб. </a:t>
            </a:r>
            <a:r>
              <a:rPr lang="ru-RU" sz="2400" b="1" dirty="0" smtClean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Ремонт</a:t>
            </a:r>
            <a:r>
              <a:rPr sz="2400" dirty="0" smtClean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365D"/>
                </a:solidFill>
                <a:latin typeface="Times New Roman"/>
                <a:cs typeface="Times New Roman"/>
              </a:rPr>
              <a:t>наружных сетей водоснабжения,  колодцев, </a:t>
            </a:r>
            <a:r>
              <a:rPr lang="ru-RU" sz="2400" dirty="0" smtClean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</a:p>
          <a:p>
            <a:pPr marL="1367155" marR="68580" indent="-1253490">
              <a:lnSpc>
                <a:spcPts val="2060"/>
              </a:lnSpc>
              <a:spcBef>
                <a:spcPts val="5"/>
              </a:spcBef>
            </a:pPr>
            <a:r>
              <a:rPr lang="ru-RU" sz="240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17365D"/>
                </a:solidFill>
                <a:latin typeface="Times New Roman"/>
                <a:cs typeface="Times New Roman"/>
              </a:rPr>
              <a:t>                       </a:t>
            </a:r>
            <a:r>
              <a:rPr sz="2400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приобретение</a:t>
            </a:r>
            <a:r>
              <a:rPr sz="2400" dirty="0" smtClean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365D"/>
                </a:solidFill>
                <a:latin typeface="Times New Roman"/>
                <a:cs typeface="Times New Roman"/>
              </a:rPr>
              <a:t>котлов, насосов,  приборов учета</a:t>
            </a:r>
          </a:p>
          <a:p>
            <a:pPr marL="1367155" marR="68580" indent="-1253490">
              <a:lnSpc>
                <a:spcPts val="2060"/>
              </a:lnSpc>
              <a:spcBef>
                <a:spcPts val="55"/>
              </a:spcBef>
            </a:pPr>
            <a:endParaRPr sz="2400" b="1" dirty="0">
              <a:solidFill>
                <a:srgbClr val="17365D"/>
              </a:solidFill>
              <a:latin typeface="Times New Roman"/>
              <a:cs typeface="Times New Roman"/>
            </a:endParaRPr>
          </a:p>
          <a:p>
            <a:pPr marL="1367155" marR="68580" indent="-1253490">
              <a:lnSpc>
                <a:spcPts val="2060"/>
              </a:lnSpc>
            </a:pPr>
            <a:r>
              <a:rPr sz="2400" b="1" dirty="0">
                <a:solidFill>
                  <a:srgbClr val="17365D"/>
                </a:solidFill>
                <a:latin typeface="Times New Roman"/>
                <a:cs typeface="Times New Roman"/>
              </a:rPr>
              <a:t>3,5 млн.руб. </a:t>
            </a:r>
            <a:r>
              <a:rPr lang="ru-RU" sz="2400" b="1" dirty="0" smtClean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Устройство</a:t>
            </a:r>
            <a:r>
              <a:rPr sz="2400" dirty="0" smtClean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365D"/>
                </a:solidFill>
                <a:latin typeface="Times New Roman"/>
                <a:cs typeface="Times New Roman"/>
              </a:rPr>
              <a:t>ограждения школ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06932" y="868426"/>
            <a:ext cx="6333490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18795">
              <a:lnSpc>
                <a:spcPct val="100000"/>
              </a:lnSpc>
              <a:spcBef>
                <a:spcPts val="90"/>
              </a:spcBef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8100" y="735697"/>
            <a:ext cx="8707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Общественное</a:t>
            </a:r>
            <a:r>
              <a:rPr lang="ru-RU" sz="3200" b="1" spc="-25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</a:t>
            </a:r>
            <a:r>
              <a:rPr lang="ru-RU" sz="3200" b="1" spc="-5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200" b="1" spc="-15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бюджетном</a:t>
            </a:r>
            <a:r>
              <a:rPr lang="ru-RU" sz="3200" b="1" spc="-10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процессе</a:t>
            </a:r>
            <a:endParaRPr lang="ru-RU" sz="3200" dirty="0">
              <a:solidFill>
                <a:srgbClr val="4F217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51100" y="1453201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marR="332740" algn="ctr">
              <a:spcAft>
                <a:spcPts val="0"/>
              </a:spcAft>
            </a:pPr>
            <a:r>
              <a:rPr lang="ru-RU" sz="2800" b="1" u="heavy" dirty="0">
                <a:solidFill>
                  <a:srgbClr val="17365D"/>
                </a:solidFill>
                <a:uFill>
                  <a:solidFill>
                    <a:srgbClr val="17365D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Публичные</a:t>
            </a:r>
            <a:r>
              <a:rPr lang="ru-RU" sz="2800" b="1" u="heavy" spc="-5" dirty="0">
                <a:solidFill>
                  <a:srgbClr val="17365D"/>
                </a:solidFill>
                <a:uFill>
                  <a:solidFill>
                    <a:srgbClr val="17365D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u="heavy" dirty="0">
                <a:solidFill>
                  <a:srgbClr val="17365D"/>
                </a:solidFill>
                <a:uFill>
                  <a:solidFill>
                    <a:srgbClr val="17365D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слушания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7499" y="1976421"/>
            <a:ext cx="964073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0820" marR="447675" indent="541020" algn="just">
              <a:lnSpc>
                <a:spcPct val="115000"/>
              </a:lnSpc>
              <a:spcBef>
                <a:spcPts val="1120"/>
              </a:spcBef>
              <a:spcAft>
                <a:spcPts val="0"/>
              </a:spcAft>
            </a:pP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Боготольском</a:t>
            </a:r>
            <a:r>
              <a:rPr lang="ru-RU" sz="20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районе</a:t>
            </a:r>
            <a:r>
              <a:rPr lang="ru-RU" sz="20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ежегодно</a:t>
            </a:r>
            <a:r>
              <a:rPr lang="ru-RU" sz="20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проводятся</a:t>
            </a:r>
            <a:r>
              <a:rPr lang="ru-RU" sz="20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публичные слушания по проекту районного бюджета, а</a:t>
            </a:r>
            <a:r>
              <a:rPr lang="ru-RU" sz="20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также проекту годового отчета об исполнении районного</a:t>
            </a:r>
            <a:r>
              <a:rPr lang="ru-RU" sz="20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бюджета.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0820" marR="448945" indent="541020" algn="just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</a:t>
            </a:r>
            <a:r>
              <a:rPr lang="ru-RU" sz="20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проведении</a:t>
            </a:r>
            <a:r>
              <a:rPr lang="ru-RU" sz="20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публичных</a:t>
            </a:r>
            <a:r>
              <a:rPr lang="ru-RU" sz="20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слушаний</a:t>
            </a:r>
            <a:r>
              <a:rPr lang="ru-RU" sz="20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публикуется</a:t>
            </a:r>
            <a:r>
              <a:rPr lang="ru-RU" sz="20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0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официальном</a:t>
            </a:r>
            <a:r>
              <a:rPr lang="ru-RU" sz="20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сайте</a:t>
            </a:r>
            <a:r>
              <a:rPr lang="ru-RU" sz="2000" spc="50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Боготольского</a:t>
            </a:r>
            <a:r>
              <a:rPr lang="ru-RU" sz="2000" spc="-48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района</a:t>
            </a:r>
            <a:r>
              <a:rPr lang="ru-RU" sz="2000" spc="-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Красноярского</a:t>
            </a:r>
            <a:r>
              <a:rPr lang="ru-RU" sz="20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края.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0820" marR="448310" indent="54102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0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итогам</a:t>
            </a:r>
            <a:r>
              <a:rPr lang="ru-RU" sz="20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публичных</a:t>
            </a:r>
            <a:r>
              <a:rPr lang="ru-RU" sz="20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слушаний</a:t>
            </a:r>
            <a:r>
              <a:rPr lang="ru-RU" sz="20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принимается</a:t>
            </a:r>
            <a:r>
              <a:rPr lang="ru-RU" sz="20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резолюция, содержащая рекомендации по обсуждаемым</a:t>
            </a:r>
            <a:r>
              <a:rPr lang="ru-RU" sz="20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вопросам</a:t>
            </a:r>
            <a:r>
              <a:rPr lang="ru-RU" sz="20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адрес</a:t>
            </a:r>
            <a:r>
              <a:rPr lang="ru-RU" sz="20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органов</a:t>
            </a:r>
            <a:r>
              <a:rPr lang="ru-RU" sz="20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местного</a:t>
            </a:r>
            <a:r>
              <a:rPr lang="ru-RU" sz="20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самоуправления</a:t>
            </a:r>
            <a:r>
              <a:rPr lang="ru-RU" sz="2000" spc="-48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Боготольского</a:t>
            </a:r>
            <a:r>
              <a:rPr lang="ru-RU" sz="2000" spc="-1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района,</a:t>
            </a:r>
            <a:r>
              <a:rPr lang="ru-RU" sz="2000" spc="-2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</a:t>
            </a:r>
            <a:r>
              <a:rPr lang="ru-RU" sz="2000" spc="-1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-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должностных лиц.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55700" y="5111509"/>
            <a:ext cx="7467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marR="334645" algn="ctr">
              <a:spcAft>
                <a:spcPts val="0"/>
              </a:spcAft>
            </a:pPr>
            <a:r>
              <a:rPr lang="ru-RU" sz="2400" b="1" u="heavy" dirty="0">
                <a:solidFill>
                  <a:srgbClr val="17365D"/>
                </a:solidFill>
                <a:uFill>
                  <a:solidFill>
                    <a:srgbClr val="17365D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Опросы</a:t>
            </a:r>
            <a:r>
              <a:rPr lang="ru-RU" sz="2400" b="1" u="heavy" spc="-20" dirty="0">
                <a:solidFill>
                  <a:srgbClr val="17365D"/>
                </a:solidFill>
                <a:uFill>
                  <a:solidFill>
                    <a:srgbClr val="17365D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heavy" dirty="0">
                <a:solidFill>
                  <a:srgbClr val="17365D"/>
                </a:solidFill>
                <a:uFill>
                  <a:solidFill>
                    <a:srgbClr val="17365D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400" b="1" u="heavy" spc="-25" dirty="0">
                <a:solidFill>
                  <a:srgbClr val="17365D"/>
                </a:solidFill>
                <a:uFill>
                  <a:solidFill>
                    <a:srgbClr val="17365D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heavy" dirty="0">
                <a:solidFill>
                  <a:srgbClr val="17365D"/>
                </a:solidFill>
                <a:uFill>
                  <a:solidFill>
                    <a:srgbClr val="17365D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</a:t>
            </a:r>
            <a:r>
              <a:rPr lang="ru-RU" sz="2400" b="1" u="heavy" spc="-5" dirty="0">
                <a:solidFill>
                  <a:srgbClr val="17365D"/>
                </a:solidFill>
                <a:uFill>
                  <a:solidFill>
                    <a:srgbClr val="17365D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heavy" dirty="0">
                <a:solidFill>
                  <a:srgbClr val="17365D"/>
                </a:solidFill>
                <a:uFill>
                  <a:solidFill>
                    <a:srgbClr val="17365D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400" b="1" u="heavy" spc="-15" dirty="0">
                <a:solidFill>
                  <a:srgbClr val="17365D"/>
                </a:solidFill>
                <a:uFill>
                  <a:solidFill>
                    <a:srgbClr val="17365D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heavy" dirty="0">
                <a:solidFill>
                  <a:srgbClr val="17365D"/>
                </a:solidFill>
                <a:uFill>
                  <a:solidFill>
                    <a:srgbClr val="17365D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бюджетной</a:t>
            </a:r>
            <a:r>
              <a:rPr lang="ru-RU" sz="2400" b="1" u="heavy" spc="-10" dirty="0">
                <a:solidFill>
                  <a:srgbClr val="17365D"/>
                </a:solidFill>
                <a:uFill>
                  <a:solidFill>
                    <a:srgbClr val="17365D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heavy" dirty="0">
                <a:solidFill>
                  <a:srgbClr val="17365D"/>
                </a:solidFill>
                <a:uFill>
                  <a:solidFill>
                    <a:srgbClr val="17365D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тематике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9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6932" y="6014514"/>
            <a:ext cx="913556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0820" indent="541020" algn="just">
              <a:lnSpc>
                <a:spcPct val="115000"/>
              </a:lnSpc>
            </a:pP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Ежегодно на сайте Боготольского района проводятся опросы граждан по наиболее актуальным вопросам бюджетной тематики. Результаты опросов учитываются в дальнейшем при формировании бюджетной политики.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09059" y="7657864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marR="333375" algn="ctr">
              <a:spcAft>
                <a:spcPts val="0"/>
              </a:spcAft>
            </a:pPr>
            <a:r>
              <a:rPr lang="ru-RU" sz="2400" b="1" u="heavy" dirty="0" smtClean="0">
                <a:solidFill>
                  <a:srgbClr val="17365D"/>
                </a:solidFill>
                <a:effectLst/>
                <a:uFill>
                  <a:solidFill>
                    <a:srgbClr val="17365D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Обратная</a:t>
            </a:r>
            <a:r>
              <a:rPr lang="ru-RU" sz="2400" b="1" u="heavy" spc="-10" dirty="0" smtClean="0">
                <a:solidFill>
                  <a:srgbClr val="17365D"/>
                </a:solidFill>
                <a:effectLst/>
                <a:uFill>
                  <a:solidFill>
                    <a:srgbClr val="17365D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heavy" dirty="0" smtClean="0">
                <a:solidFill>
                  <a:srgbClr val="17365D"/>
                </a:solidFill>
                <a:effectLst/>
                <a:uFill>
                  <a:solidFill>
                    <a:srgbClr val="17365D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связь</a:t>
            </a:r>
            <a:r>
              <a:rPr lang="ru-RU" sz="2400" b="1" u="heavy" spc="-5" dirty="0" smtClean="0">
                <a:solidFill>
                  <a:srgbClr val="17365D"/>
                </a:solidFill>
                <a:effectLst/>
                <a:uFill>
                  <a:solidFill>
                    <a:srgbClr val="17365D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heavy" dirty="0" smtClean="0">
                <a:solidFill>
                  <a:srgbClr val="17365D"/>
                </a:solidFill>
                <a:effectLst/>
                <a:uFill>
                  <a:solidFill>
                    <a:srgbClr val="17365D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u="heavy" spc="-10" dirty="0" smtClean="0">
                <a:solidFill>
                  <a:srgbClr val="17365D"/>
                </a:solidFill>
                <a:effectLst/>
                <a:uFill>
                  <a:solidFill>
                    <a:srgbClr val="17365D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heavy" dirty="0" smtClean="0">
                <a:solidFill>
                  <a:srgbClr val="17365D"/>
                </a:solidFill>
                <a:effectLst/>
                <a:uFill>
                  <a:solidFill>
                    <a:srgbClr val="17365D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жителями</a:t>
            </a:r>
            <a:r>
              <a:rPr lang="ru-RU" sz="2400" b="1" u="heavy" spc="-5" dirty="0" smtClean="0">
                <a:solidFill>
                  <a:srgbClr val="17365D"/>
                </a:solidFill>
                <a:effectLst/>
                <a:uFill>
                  <a:solidFill>
                    <a:srgbClr val="17365D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heavy" dirty="0" smtClean="0">
                <a:solidFill>
                  <a:srgbClr val="17365D"/>
                </a:solidFill>
                <a:effectLst/>
                <a:uFill>
                  <a:solidFill>
                    <a:srgbClr val="17365D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района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6753" y="8608717"/>
            <a:ext cx="9451667" cy="1125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0820" marR="448310" indent="541020" algn="just">
              <a:lnSpc>
                <a:spcPct val="115000"/>
              </a:lnSpc>
              <a:spcBef>
                <a:spcPts val="1140"/>
              </a:spcBef>
              <a:spcAft>
                <a:spcPts val="0"/>
              </a:spcAft>
            </a:pPr>
            <a:r>
              <a:rPr lang="ru-RU" sz="20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Рубрика «Открытый бюджет» на сайте Боготольского района содержит форму обратной связи с жителями района – возможность отправить свой отзыв и предложения.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5035867" y="3295190"/>
            <a:ext cx="621665" cy="334010"/>
            <a:chOff x="4585017" y="3418522"/>
            <a:chExt cx="621665" cy="334010"/>
          </a:xfrm>
        </p:grpSpPr>
        <p:sp>
          <p:nvSpPr>
            <p:cNvPr id="4" name="object 4"/>
            <p:cNvSpPr/>
            <p:nvPr/>
          </p:nvSpPr>
          <p:spPr>
            <a:xfrm>
              <a:off x="4589779" y="3423285"/>
              <a:ext cx="612140" cy="324485"/>
            </a:xfrm>
            <a:custGeom>
              <a:avLst/>
              <a:gdLst/>
              <a:ahLst/>
              <a:cxnLst/>
              <a:rect l="l" t="t" r="r" b="b"/>
              <a:pathLst>
                <a:path w="612139" h="324485">
                  <a:moveTo>
                    <a:pt x="459105" y="0"/>
                  </a:moveTo>
                  <a:lnTo>
                    <a:pt x="153035" y="0"/>
                  </a:lnTo>
                  <a:lnTo>
                    <a:pt x="153035" y="243204"/>
                  </a:lnTo>
                  <a:lnTo>
                    <a:pt x="0" y="243204"/>
                  </a:lnTo>
                  <a:lnTo>
                    <a:pt x="306070" y="324485"/>
                  </a:lnTo>
                  <a:lnTo>
                    <a:pt x="612140" y="243204"/>
                  </a:lnTo>
                  <a:lnTo>
                    <a:pt x="459105" y="243204"/>
                  </a:lnTo>
                  <a:lnTo>
                    <a:pt x="459105" y="0"/>
                  </a:lnTo>
                  <a:close/>
                </a:path>
              </a:pathLst>
            </a:custGeom>
            <a:solidFill>
              <a:srgbClr val="C5D9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89779" y="3423285"/>
              <a:ext cx="612140" cy="324485"/>
            </a:xfrm>
            <a:custGeom>
              <a:avLst/>
              <a:gdLst/>
              <a:ahLst/>
              <a:cxnLst/>
              <a:rect l="l" t="t" r="r" b="b"/>
              <a:pathLst>
                <a:path w="612139" h="324485">
                  <a:moveTo>
                    <a:pt x="0" y="243204"/>
                  </a:moveTo>
                  <a:lnTo>
                    <a:pt x="153035" y="243204"/>
                  </a:lnTo>
                  <a:lnTo>
                    <a:pt x="153035" y="0"/>
                  </a:lnTo>
                  <a:lnTo>
                    <a:pt x="459105" y="0"/>
                  </a:lnTo>
                  <a:lnTo>
                    <a:pt x="459105" y="243204"/>
                  </a:lnTo>
                  <a:lnTo>
                    <a:pt x="612140" y="243204"/>
                  </a:lnTo>
                  <a:lnTo>
                    <a:pt x="306070" y="324485"/>
                  </a:lnTo>
                  <a:lnTo>
                    <a:pt x="0" y="243204"/>
                  </a:lnTo>
                  <a:close/>
                </a:path>
              </a:pathLst>
            </a:custGeom>
            <a:ln w="9525">
              <a:solidFill>
                <a:srgbClr val="223D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38679" y="2804795"/>
            <a:ext cx="4732021" cy="298800"/>
          </a:xfrm>
          <a:prstGeom prst="rect">
            <a:avLst/>
          </a:prstGeom>
          <a:solidFill>
            <a:srgbClr val="DBE3EF"/>
          </a:solidFill>
          <a:ln w="9525">
            <a:solidFill>
              <a:srgbClr val="223D5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1374140" marR="452755" indent="-921385">
              <a:lnSpc>
                <a:spcPct val="100000"/>
              </a:lnSpc>
              <a:spcBef>
                <a:spcPts val="170"/>
              </a:spcBef>
            </a:pPr>
            <a:r>
              <a:rPr sz="1800" b="1" spc="-5" dirty="0">
                <a:latin typeface="Times New Roman"/>
                <a:cs typeface="Times New Roman"/>
              </a:rPr>
              <a:t>Перейти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интересующую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рубрику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18206" y="3720592"/>
            <a:ext cx="1690370" cy="547370"/>
          </a:xfrm>
          <a:prstGeom prst="rect">
            <a:avLst/>
          </a:prstGeom>
          <a:solidFill>
            <a:srgbClr val="365F91"/>
          </a:solidFill>
          <a:ln w="9525">
            <a:solidFill>
              <a:srgbClr val="223D5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49580" marR="277495" indent="-165100">
              <a:lnSpc>
                <a:spcPts val="1870"/>
              </a:lnSpc>
              <a:spcBef>
                <a:spcPts val="395"/>
              </a:spcBef>
            </a:pP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«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рыт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й 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бюджет»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12720" y="3280500"/>
            <a:ext cx="622300" cy="401320"/>
            <a:chOff x="2670492" y="3414712"/>
            <a:chExt cx="622300" cy="401320"/>
          </a:xfrm>
        </p:grpSpPr>
        <p:sp>
          <p:nvSpPr>
            <p:cNvPr id="9" name="object 9"/>
            <p:cNvSpPr/>
            <p:nvPr/>
          </p:nvSpPr>
          <p:spPr>
            <a:xfrm>
              <a:off x="2675254" y="3419475"/>
              <a:ext cx="612775" cy="391795"/>
            </a:xfrm>
            <a:custGeom>
              <a:avLst/>
              <a:gdLst/>
              <a:ahLst/>
              <a:cxnLst/>
              <a:rect l="l" t="t" r="r" b="b"/>
              <a:pathLst>
                <a:path w="612775" h="391795">
                  <a:moveTo>
                    <a:pt x="459739" y="0"/>
                  </a:moveTo>
                  <a:lnTo>
                    <a:pt x="153034" y="0"/>
                  </a:lnTo>
                  <a:lnTo>
                    <a:pt x="153034" y="294004"/>
                  </a:lnTo>
                  <a:lnTo>
                    <a:pt x="0" y="294004"/>
                  </a:lnTo>
                  <a:lnTo>
                    <a:pt x="306069" y="391795"/>
                  </a:lnTo>
                  <a:lnTo>
                    <a:pt x="612774" y="294004"/>
                  </a:lnTo>
                  <a:lnTo>
                    <a:pt x="459739" y="294004"/>
                  </a:lnTo>
                  <a:lnTo>
                    <a:pt x="459739" y="0"/>
                  </a:lnTo>
                  <a:close/>
                </a:path>
              </a:pathLst>
            </a:custGeom>
            <a:solidFill>
              <a:srgbClr val="C5D9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75254" y="3419475"/>
              <a:ext cx="612775" cy="391795"/>
            </a:xfrm>
            <a:custGeom>
              <a:avLst/>
              <a:gdLst/>
              <a:ahLst/>
              <a:cxnLst/>
              <a:rect l="l" t="t" r="r" b="b"/>
              <a:pathLst>
                <a:path w="612775" h="391795">
                  <a:moveTo>
                    <a:pt x="0" y="294004"/>
                  </a:moveTo>
                  <a:lnTo>
                    <a:pt x="153034" y="294004"/>
                  </a:lnTo>
                  <a:lnTo>
                    <a:pt x="153034" y="0"/>
                  </a:lnTo>
                  <a:lnTo>
                    <a:pt x="459739" y="0"/>
                  </a:lnTo>
                  <a:lnTo>
                    <a:pt x="459739" y="294004"/>
                  </a:lnTo>
                  <a:lnTo>
                    <a:pt x="612774" y="294004"/>
                  </a:lnTo>
                  <a:lnTo>
                    <a:pt x="306069" y="391795"/>
                  </a:lnTo>
                  <a:lnTo>
                    <a:pt x="0" y="294004"/>
                  </a:lnTo>
                  <a:close/>
                </a:path>
              </a:pathLst>
            </a:custGeom>
            <a:ln w="9524">
              <a:solidFill>
                <a:srgbClr val="223D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34235" y="3811270"/>
            <a:ext cx="1689735" cy="415925"/>
          </a:xfrm>
          <a:prstGeom prst="rect">
            <a:avLst/>
          </a:prstGeom>
          <a:solidFill>
            <a:srgbClr val="365F91"/>
          </a:solidFill>
          <a:ln w="9525">
            <a:solidFill>
              <a:srgbClr val="223D5F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marL="316865">
              <a:lnSpc>
                <a:spcPct val="100000"/>
              </a:lnSpc>
              <a:spcBef>
                <a:spcPts val="575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«Опросы»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34235" y="5708650"/>
            <a:ext cx="1689735" cy="631825"/>
          </a:xfrm>
          <a:prstGeom prst="rect">
            <a:avLst/>
          </a:prstGeom>
          <a:solidFill>
            <a:srgbClr val="DBE3EF"/>
          </a:solidFill>
          <a:ln w="9525">
            <a:solidFill>
              <a:srgbClr val="223D5F"/>
            </a:solidFill>
          </a:ln>
        </p:spPr>
        <p:txBody>
          <a:bodyPr vert="horz" wrap="square" lIns="0" tIns="20129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1585"/>
              </a:spcBef>
            </a:pPr>
            <a:r>
              <a:rPr sz="1600" b="1" spc="-5" dirty="0">
                <a:latin typeface="Times New Roman"/>
                <a:cs typeface="Times New Roman"/>
              </a:rPr>
              <a:t>Проголосовать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18206" y="5530707"/>
            <a:ext cx="1690370" cy="807720"/>
          </a:xfrm>
          <a:prstGeom prst="rect">
            <a:avLst/>
          </a:prstGeom>
          <a:solidFill>
            <a:srgbClr val="DBE3EF"/>
          </a:solidFill>
          <a:ln w="9525">
            <a:solidFill>
              <a:srgbClr val="223D5F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141605" marR="128905" algn="ctr">
              <a:lnSpc>
                <a:spcPct val="97900"/>
              </a:lnSpc>
              <a:spcBef>
                <a:spcPts val="710"/>
              </a:spcBef>
            </a:pPr>
            <a:r>
              <a:rPr sz="1400" b="1" spc="-5" dirty="0">
                <a:latin typeface="Times New Roman"/>
                <a:cs typeface="Times New Roman"/>
              </a:rPr>
              <a:t>Задать вопрос, 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отправить</a:t>
            </a:r>
            <a:r>
              <a:rPr sz="1400" b="1" spc="-6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отзыв,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предложение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7935" y="6941184"/>
            <a:ext cx="9287968" cy="294042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554990" algn="just">
              <a:lnSpc>
                <a:spcPct val="100000"/>
              </a:lnSpc>
              <a:spcBef>
                <a:spcPts val="345"/>
              </a:spcBef>
            </a:pPr>
            <a:r>
              <a:rPr sz="2000" spc="-10" dirty="0">
                <a:solidFill>
                  <a:srgbClr val="17365D"/>
                </a:solidFill>
                <a:latin typeface="Times New Roman"/>
                <a:cs typeface="Times New Roman"/>
              </a:rPr>
              <a:t>Свои</a:t>
            </a:r>
            <a:r>
              <a:rPr sz="2000" spc="1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замечания</a:t>
            </a:r>
            <a:r>
              <a:rPr sz="2000" spc="5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и</a:t>
            </a:r>
            <a:r>
              <a:rPr sz="2000" spc="4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предложения</a:t>
            </a:r>
            <a:r>
              <a:rPr sz="2000" spc="3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7365D"/>
                </a:solidFill>
                <a:latin typeface="Times New Roman"/>
                <a:cs typeface="Times New Roman"/>
              </a:rPr>
              <a:t>вы</a:t>
            </a:r>
            <a:r>
              <a:rPr sz="2000" spc="6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также</a:t>
            </a:r>
            <a:r>
              <a:rPr sz="2000" spc="2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можете</a:t>
            </a:r>
            <a:endParaRPr sz="2000" dirty="0">
              <a:latin typeface="Times New Roman"/>
              <a:cs typeface="Times New Roman"/>
            </a:endParaRPr>
          </a:p>
          <a:p>
            <a:pPr marL="12700" marR="6985" algn="just">
              <a:lnSpc>
                <a:spcPct val="110000"/>
              </a:lnSpc>
            </a:pPr>
            <a:r>
              <a:rPr sz="2000" spc="-10" dirty="0">
                <a:solidFill>
                  <a:srgbClr val="17365D"/>
                </a:solidFill>
                <a:latin typeface="Times New Roman"/>
                <a:cs typeface="Times New Roman"/>
              </a:rPr>
              <a:t>направлять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7365D"/>
                </a:solidFill>
                <a:latin typeface="Times New Roman"/>
                <a:cs typeface="Times New Roman"/>
              </a:rPr>
              <a:t>на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 электронную</a:t>
            </a:r>
            <a:r>
              <a:rPr sz="200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почту</a:t>
            </a:r>
            <a:r>
              <a:rPr sz="200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7365D"/>
                </a:solidFill>
                <a:latin typeface="Times New Roman"/>
                <a:cs typeface="Times New Roman"/>
              </a:rPr>
              <a:t>Финансового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 управления</a:t>
            </a:r>
            <a:r>
              <a:rPr sz="200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администрации</a:t>
            </a:r>
            <a:r>
              <a:rPr sz="200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Боготольского</a:t>
            </a:r>
            <a:r>
              <a:rPr sz="200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района </a:t>
            </a:r>
            <a:r>
              <a:rPr sz="200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raifo@dcv.ru</a:t>
            </a:r>
            <a:r>
              <a:rPr sz="2000" spc="95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или</a:t>
            </a:r>
            <a:r>
              <a:rPr sz="2000" spc="6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обращаться</a:t>
            </a:r>
            <a:r>
              <a:rPr sz="2000" spc="10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7365D"/>
                </a:solidFill>
                <a:latin typeface="Times New Roman"/>
                <a:cs typeface="Times New Roman"/>
              </a:rPr>
              <a:t>по</a:t>
            </a:r>
            <a:r>
              <a:rPr sz="2000" spc="9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телефонам: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244"/>
              </a:spcBef>
            </a:pPr>
            <a:r>
              <a:rPr sz="2000" spc="-10" dirty="0">
                <a:solidFill>
                  <a:srgbClr val="17365D"/>
                </a:solidFill>
                <a:latin typeface="Times New Roman"/>
                <a:cs typeface="Times New Roman"/>
              </a:rPr>
              <a:t>Руководитель</a:t>
            </a:r>
            <a:r>
              <a:rPr sz="2000" spc="-3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365D"/>
                </a:solidFill>
                <a:latin typeface="Times New Roman"/>
                <a:cs typeface="Times New Roman"/>
              </a:rPr>
              <a:t>2-53-97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ts val="2315"/>
              </a:lnSpc>
            </a:pP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Отдел</a:t>
            </a:r>
            <a:r>
              <a:rPr sz="2000" spc="-4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бюджетного</a:t>
            </a:r>
            <a:r>
              <a:rPr sz="2000" spc="-1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планирования</a:t>
            </a:r>
            <a:r>
              <a:rPr sz="2000" spc="-2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2-39-13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ts val="2315"/>
              </a:lnSpc>
            </a:pP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Отдел</a:t>
            </a:r>
            <a:r>
              <a:rPr sz="2000" spc="-1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финансового</a:t>
            </a:r>
            <a:r>
              <a:rPr sz="2000" spc="1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контроля</a:t>
            </a:r>
            <a:r>
              <a:rPr sz="2000" spc="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и</a:t>
            </a:r>
            <a:r>
              <a:rPr sz="2000" spc="-1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отчетности 2-54-03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 marR="5080" indent="542290">
              <a:lnSpc>
                <a:spcPct val="111000"/>
              </a:lnSpc>
              <a:tabLst>
                <a:tab pos="2214245" algn="l"/>
                <a:tab pos="5217160" algn="l"/>
              </a:tabLst>
            </a:pPr>
            <a:r>
              <a:rPr sz="2000" spc="-10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Ад</a:t>
            </a:r>
            <a:r>
              <a:rPr sz="2000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р</a:t>
            </a:r>
            <a:r>
              <a:rPr sz="2000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ес</a:t>
            </a:r>
            <a:r>
              <a:rPr lang="ru-RU" sz="200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м</a:t>
            </a:r>
            <a:r>
              <a:rPr sz="2000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е</a:t>
            </a:r>
            <a:r>
              <a:rPr sz="2000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с</a:t>
            </a:r>
            <a:r>
              <a:rPr sz="2000" spc="-1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т</a:t>
            </a:r>
            <a:r>
              <a:rPr sz="2000" spc="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о</a:t>
            </a:r>
            <a:r>
              <a:rPr sz="2000" spc="-20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н</a:t>
            </a:r>
            <a:r>
              <a:rPr sz="2000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а</a:t>
            </a:r>
            <a:r>
              <a:rPr sz="2000" spc="-1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х</a:t>
            </a:r>
            <a:r>
              <a:rPr sz="2000" spc="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ож</a:t>
            </a:r>
            <a:r>
              <a:rPr sz="2000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де</a:t>
            </a:r>
            <a:r>
              <a:rPr sz="2000" spc="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н</a:t>
            </a:r>
            <a:r>
              <a:rPr sz="2000" spc="-20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и</a:t>
            </a:r>
            <a:r>
              <a:rPr sz="2000" spc="-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я</a:t>
            </a:r>
            <a:r>
              <a:rPr sz="2000" spc="-5" dirty="0" smtClean="0">
                <a:solidFill>
                  <a:srgbClr val="17365D"/>
                </a:solidFill>
                <a:latin typeface="Times New Roman"/>
                <a:cs typeface="Times New Roman"/>
              </a:rPr>
              <a:t>:</a:t>
            </a:r>
            <a:r>
              <a:rPr lang="ru-RU" sz="200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г.</a:t>
            </a:r>
            <a:r>
              <a:rPr sz="2000" spc="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Бо</a:t>
            </a:r>
            <a:r>
              <a:rPr sz="2000" spc="-10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г</a:t>
            </a:r>
            <a:r>
              <a:rPr sz="2000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о</a:t>
            </a:r>
            <a:r>
              <a:rPr sz="2000" spc="-1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т</a:t>
            </a:r>
            <a:r>
              <a:rPr sz="2000" spc="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о</a:t>
            </a:r>
            <a:r>
              <a:rPr sz="2000" spc="-15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л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,  ул.Комсомольская,</a:t>
            </a:r>
            <a:r>
              <a:rPr sz="2000" spc="2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365D"/>
                </a:solidFill>
                <a:latin typeface="Times New Roman"/>
                <a:cs typeface="Times New Roman"/>
              </a:rPr>
              <a:t>2,</a:t>
            </a:r>
            <a:r>
              <a:rPr sz="2000" spc="1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7365D"/>
                </a:solidFill>
                <a:latin typeface="Times New Roman"/>
                <a:cs typeface="Times New Roman"/>
              </a:rPr>
              <a:t>каб.</a:t>
            </a:r>
            <a:r>
              <a:rPr sz="2000" spc="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24,</a:t>
            </a:r>
            <a:r>
              <a:rPr sz="2000" spc="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25,</a:t>
            </a:r>
            <a:r>
              <a:rPr sz="2000" spc="2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17365D"/>
                </a:solidFill>
                <a:latin typeface="Times New Roman"/>
                <a:cs typeface="Times New Roman"/>
              </a:rPr>
              <a:t>30</a:t>
            </a:r>
            <a:endParaRPr sz="2000" dirty="0">
              <a:latin typeface="Times New Roman"/>
              <a:cs typeface="Times New Roman"/>
            </a:endParaRPr>
          </a:p>
          <a:p>
            <a:pPr marL="12700" marR="15240" indent="542290">
              <a:lnSpc>
                <a:spcPts val="2640"/>
              </a:lnSpc>
              <a:spcBef>
                <a:spcPts val="100"/>
              </a:spcBef>
            </a:pPr>
            <a:r>
              <a:rPr sz="2000" spc="-10" dirty="0">
                <a:solidFill>
                  <a:srgbClr val="17365D"/>
                </a:solidFill>
                <a:latin typeface="Times New Roman"/>
                <a:cs typeface="Times New Roman"/>
              </a:rPr>
              <a:t>График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работы:</a:t>
            </a:r>
            <a:r>
              <a:rPr sz="200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пн-пт</a:t>
            </a:r>
            <a:r>
              <a:rPr sz="200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с</a:t>
            </a:r>
            <a:r>
              <a:rPr sz="200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8 </a:t>
            </a:r>
            <a:r>
              <a:rPr sz="2000" spc="-10" dirty="0">
                <a:solidFill>
                  <a:srgbClr val="17365D"/>
                </a:solidFill>
                <a:latin typeface="Times New Roman"/>
                <a:cs typeface="Times New Roman"/>
              </a:rPr>
              <a:t>до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365D"/>
                </a:solidFill>
                <a:latin typeface="Times New Roman"/>
                <a:cs typeface="Times New Roman"/>
              </a:rPr>
              <a:t>17</a:t>
            </a:r>
            <a:r>
              <a:rPr sz="2000" spc="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часов</a:t>
            </a:r>
            <a:r>
              <a:rPr sz="200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7365D"/>
                </a:solidFill>
                <a:latin typeface="Times New Roman"/>
                <a:cs typeface="Times New Roman"/>
              </a:rPr>
              <a:t>(обеденный </a:t>
            </a:r>
            <a:r>
              <a:rPr sz="2000" spc="-484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365D"/>
                </a:solidFill>
                <a:latin typeface="Times New Roman"/>
                <a:cs typeface="Times New Roman"/>
              </a:rPr>
              <a:t>перерыв</a:t>
            </a:r>
            <a:r>
              <a:rPr sz="2000" spc="-2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365D"/>
                </a:solidFill>
                <a:latin typeface="Times New Roman"/>
                <a:cs typeface="Times New Roman"/>
              </a:rPr>
              <a:t>12-13)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618206" y="4283634"/>
            <a:ext cx="1690370" cy="1064260"/>
            <a:chOff x="4053840" y="4273296"/>
            <a:chExt cx="1690370" cy="106426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2670" y="4273296"/>
              <a:ext cx="85089" cy="18897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053840" y="4472940"/>
              <a:ext cx="1690370" cy="864235"/>
            </a:xfrm>
            <a:custGeom>
              <a:avLst/>
              <a:gdLst/>
              <a:ahLst/>
              <a:cxnLst/>
              <a:rect l="l" t="t" r="r" b="b"/>
              <a:pathLst>
                <a:path w="1690370" h="864235">
                  <a:moveTo>
                    <a:pt x="1690369" y="0"/>
                  </a:moveTo>
                  <a:lnTo>
                    <a:pt x="0" y="0"/>
                  </a:lnTo>
                  <a:lnTo>
                    <a:pt x="0" y="864235"/>
                  </a:lnTo>
                  <a:lnTo>
                    <a:pt x="1690369" y="864235"/>
                  </a:lnTo>
                  <a:lnTo>
                    <a:pt x="1690369" y="0"/>
                  </a:lnTo>
                  <a:close/>
                </a:path>
              </a:pathLst>
            </a:custGeom>
            <a:solidFill>
              <a:srgbClr val="DBE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618206" y="4489462"/>
            <a:ext cx="1690370" cy="864235"/>
          </a:xfrm>
          <a:prstGeom prst="rect">
            <a:avLst/>
          </a:prstGeom>
          <a:ln w="9525">
            <a:solidFill>
              <a:srgbClr val="223D5F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342900" marR="329565" indent="1270" algn="ctr">
              <a:lnSpc>
                <a:spcPct val="98200"/>
              </a:lnSpc>
              <a:spcBef>
                <a:spcPts val="565"/>
              </a:spcBef>
            </a:pPr>
            <a:r>
              <a:rPr sz="1600" b="1" spc="5" dirty="0">
                <a:latin typeface="Times New Roman"/>
                <a:cs typeface="Times New Roman"/>
              </a:rPr>
              <a:t>«Об</a:t>
            </a:r>
            <a:r>
              <a:rPr sz="1600" b="1" spc="-35" dirty="0">
                <a:latin typeface="Times New Roman"/>
                <a:cs typeface="Times New Roman"/>
              </a:rPr>
              <a:t>р</a:t>
            </a:r>
            <a:r>
              <a:rPr sz="1600" b="1" spc="5" dirty="0">
                <a:latin typeface="Times New Roman"/>
                <a:cs typeface="Times New Roman"/>
              </a:rPr>
              <a:t>а</a:t>
            </a:r>
            <a:r>
              <a:rPr sz="1600" b="1" spc="-25" dirty="0">
                <a:latin typeface="Times New Roman"/>
                <a:cs typeface="Times New Roman"/>
              </a:rPr>
              <a:t>т</a:t>
            </a:r>
            <a:r>
              <a:rPr sz="1600" b="1" spc="-15" dirty="0">
                <a:latin typeface="Times New Roman"/>
                <a:cs typeface="Times New Roman"/>
              </a:rPr>
              <a:t>н</a:t>
            </a:r>
            <a:r>
              <a:rPr sz="1600" b="1" spc="5" dirty="0">
                <a:latin typeface="Times New Roman"/>
                <a:cs typeface="Times New Roman"/>
              </a:rPr>
              <a:t>а</a:t>
            </a:r>
            <a:r>
              <a:rPr sz="1600" b="1" dirty="0">
                <a:latin typeface="Times New Roman"/>
                <a:cs typeface="Times New Roman"/>
              </a:rPr>
              <a:t>я  связь, 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к</a:t>
            </a:r>
            <a:r>
              <a:rPr sz="1600" b="1" spc="5" dirty="0">
                <a:latin typeface="Times New Roman"/>
                <a:cs typeface="Times New Roman"/>
              </a:rPr>
              <a:t>о</a:t>
            </a:r>
            <a:r>
              <a:rPr sz="1600" b="1" spc="-15" dirty="0">
                <a:latin typeface="Times New Roman"/>
                <a:cs typeface="Times New Roman"/>
              </a:rPr>
              <a:t>н</a:t>
            </a:r>
            <a:r>
              <a:rPr sz="1600" b="1" spc="-25" dirty="0">
                <a:latin typeface="Times New Roman"/>
                <a:cs typeface="Times New Roman"/>
              </a:rPr>
              <a:t>т</a:t>
            </a:r>
            <a:r>
              <a:rPr sz="1600" b="1" spc="-15" dirty="0">
                <a:latin typeface="Times New Roman"/>
                <a:cs typeface="Times New Roman"/>
              </a:rPr>
              <a:t>а</a:t>
            </a:r>
            <a:r>
              <a:rPr sz="1600" b="1" spc="5" dirty="0">
                <a:latin typeface="Times New Roman"/>
                <a:cs typeface="Times New Roman"/>
              </a:rPr>
              <a:t>к</a:t>
            </a:r>
            <a:r>
              <a:rPr sz="1600" b="1" spc="-5" dirty="0">
                <a:latin typeface="Times New Roman"/>
                <a:cs typeface="Times New Roman"/>
              </a:rPr>
              <a:t>т</a:t>
            </a:r>
            <a:r>
              <a:rPr sz="1600" b="1" spc="-25" dirty="0">
                <a:latin typeface="Times New Roman"/>
                <a:cs typeface="Times New Roman"/>
              </a:rPr>
              <a:t>ы</a:t>
            </a:r>
            <a:r>
              <a:rPr sz="1600" b="1" dirty="0">
                <a:latin typeface="Times New Roman"/>
                <a:cs typeface="Times New Roman"/>
              </a:rPr>
              <a:t>»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138679" y="4679315"/>
            <a:ext cx="1689735" cy="575310"/>
          </a:xfrm>
          <a:custGeom>
            <a:avLst/>
            <a:gdLst/>
            <a:ahLst/>
            <a:cxnLst/>
            <a:rect l="l" t="t" r="r" b="b"/>
            <a:pathLst>
              <a:path w="1689735" h="575310">
                <a:moveTo>
                  <a:pt x="1689735" y="0"/>
                </a:moveTo>
                <a:lnTo>
                  <a:pt x="0" y="0"/>
                </a:lnTo>
                <a:lnTo>
                  <a:pt x="0" y="575310"/>
                </a:lnTo>
                <a:lnTo>
                  <a:pt x="1689735" y="575310"/>
                </a:lnTo>
                <a:lnTo>
                  <a:pt x="1689735" y="0"/>
                </a:lnTo>
                <a:close/>
              </a:path>
            </a:pathLst>
          </a:custGeom>
          <a:solidFill>
            <a:srgbClr val="DBE3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138679" y="4679315"/>
            <a:ext cx="1689735" cy="575310"/>
          </a:xfrm>
          <a:prstGeom prst="rect">
            <a:avLst/>
          </a:prstGeom>
          <a:ln w="9525">
            <a:solidFill>
              <a:srgbClr val="223D5F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38430" marR="135890" indent="298450">
              <a:lnSpc>
                <a:spcPct val="100000"/>
              </a:lnSpc>
              <a:spcBef>
                <a:spcPts val="325"/>
              </a:spcBef>
            </a:pPr>
            <a:r>
              <a:rPr sz="1600" b="1" spc="-5" dirty="0">
                <a:latin typeface="Times New Roman"/>
                <a:cs typeface="Times New Roman"/>
              </a:rPr>
              <a:t>Выбрать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spc="5" dirty="0">
                <a:latin typeface="Times New Roman"/>
                <a:cs typeface="Times New Roman"/>
              </a:rPr>
              <a:t>а</a:t>
            </a:r>
            <a:r>
              <a:rPr sz="1600" b="1" spc="-10" dirty="0">
                <a:latin typeface="Times New Roman"/>
                <a:cs typeface="Times New Roman"/>
              </a:rPr>
              <a:t>р</a:t>
            </a:r>
            <a:r>
              <a:rPr sz="1600" b="1" spc="-15" dirty="0">
                <a:latin typeface="Times New Roman"/>
                <a:cs typeface="Times New Roman"/>
              </a:rPr>
              <a:t>и</a:t>
            </a:r>
            <a:r>
              <a:rPr sz="1600" b="1" spc="5" dirty="0">
                <a:latin typeface="Times New Roman"/>
                <a:cs typeface="Times New Roman"/>
              </a:rPr>
              <a:t>а</a:t>
            </a:r>
            <a:r>
              <a:rPr sz="1600" b="1" spc="-15" dirty="0">
                <a:latin typeface="Times New Roman"/>
                <a:cs typeface="Times New Roman"/>
              </a:rPr>
              <a:t>н</a:t>
            </a:r>
            <a:r>
              <a:rPr sz="1600" b="1" dirty="0">
                <a:latin typeface="Times New Roman"/>
                <a:cs typeface="Times New Roman"/>
              </a:rPr>
              <a:t>т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5" dirty="0">
                <a:latin typeface="Times New Roman"/>
                <a:cs typeface="Times New Roman"/>
              </a:rPr>
              <a:t>о</a:t>
            </a:r>
            <a:r>
              <a:rPr sz="1600" b="1" spc="-5" dirty="0">
                <a:latin typeface="Times New Roman"/>
                <a:cs typeface="Times New Roman"/>
              </a:rPr>
              <a:t>т</a:t>
            </a:r>
            <a:r>
              <a:rPr sz="1600" b="1" spc="-30" dirty="0">
                <a:latin typeface="Times New Roman"/>
                <a:cs typeface="Times New Roman"/>
              </a:rPr>
              <a:t>в</a:t>
            </a:r>
            <a:r>
              <a:rPr sz="1600" b="1" spc="5" dirty="0">
                <a:latin typeface="Times New Roman"/>
                <a:cs typeface="Times New Roman"/>
              </a:rPr>
              <a:t>е</a:t>
            </a:r>
            <a:r>
              <a:rPr sz="1600" b="1" spc="-25" dirty="0">
                <a:latin typeface="Times New Roman"/>
                <a:cs typeface="Times New Roman"/>
              </a:rPr>
              <a:t>т</a:t>
            </a:r>
            <a:r>
              <a:rPr sz="1600" b="1" dirty="0">
                <a:latin typeface="Times New Roman"/>
                <a:cs typeface="Times New Roman"/>
              </a:rPr>
              <a:t>а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053840" y="1820602"/>
            <a:ext cx="622300" cy="333375"/>
            <a:chOff x="3598227" y="2060257"/>
            <a:chExt cx="622300" cy="333375"/>
          </a:xfrm>
        </p:grpSpPr>
        <p:sp>
          <p:nvSpPr>
            <p:cNvPr id="22" name="object 22"/>
            <p:cNvSpPr/>
            <p:nvPr/>
          </p:nvSpPr>
          <p:spPr>
            <a:xfrm>
              <a:off x="3602990" y="2065020"/>
              <a:ext cx="612775" cy="323850"/>
            </a:xfrm>
            <a:custGeom>
              <a:avLst/>
              <a:gdLst/>
              <a:ahLst/>
              <a:cxnLst/>
              <a:rect l="l" t="t" r="r" b="b"/>
              <a:pathLst>
                <a:path w="612775" h="323850">
                  <a:moveTo>
                    <a:pt x="459739" y="0"/>
                  </a:moveTo>
                  <a:lnTo>
                    <a:pt x="153670" y="0"/>
                  </a:lnTo>
                  <a:lnTo>
                    <a:pt x="153670" y="242569"/>
                  </a:lnTo>
                  <a:lnTo>
                    <a:pt x="0" y="242569"/>
                  </a:lnTo>
                  <a:lnTo>
                    <a:pt x="306705" y="323850"/>
                  </a:lnTo>
                  <a:lnTo>
                    <a:pt x="612775" y="242569"/>
                  </a:lnTo>
                  <a:lnTo>
                    <a:pt x="459739" y="242569"/>
                  </a:lnTo>
                  <a:lnTo>
                    <a:pt x="459739" y="0"/>
                  </a:lnTo>
                  <a:close/>
                </a:path>
              </a:pathLst>
            </a:custGeom>
            <a:solidFill>
              <a:srgbClr val="C5D9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02990" y="2065020"/>
              <a:ext cx="612775" cy="323850"/>
            </a:xfrm>
            <a:custGeom>
              <a:avLst/>
              <a:gdLst/>
              <a:ahLst/>
              <a:cxnLst/>
              <a:rect l="l" t="t" r="r" b="b"/>
              <a:pathLst>
                <a:path w="612775" h="323850">
                  <a:moveTo>
                    <a:pt x="0" y="242569"/>
                  </a:moveTo>
                  <a:lnTo>
                    <a:pt x="153670" y="242569"/>
                  </a:lnTo>
                  <a:lnTo>
                    <a:pt x="153670" y="0"/>
                  </a:lnTo>
                  <a:lnTo>
                    <a:pt x="459739" y="0"/>
                  </a:lnTo>
                  <a:lnTo>
                    <a:pt x="459739" y="242569"/>
                  </a:lnTo>
                  <a:lnTo>
                    <a:pt x="612775" y="242569"/>
                  </a:lnTo>
                  <a:lnTo>
                    <a:pt x="306705" y="323850"/>
                  </a:lnTo>
                  <a:lnTo>
                    <a:pt x="0" y="242569"/>
                  </a:lnTo>
                  <a:close/>
                </a:path>
              </a:pathLst>
            </a:custGeom>
            <a:ln w="9525">
              <a:solidFill>
                <a:srgbClr val="223D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138679" y="2388870"/>
            <a:ext cx="4732021" cy="346249"/>
          </a:xfrm>
          <a:prstGeom prst="rect">
            <a:avLst/>
          </a:prstGeom>
          <a:solidFill>
            <a:srgbClr val="365F91"/>
          </a:solidFill>
          <a:ln w="9525">
            <a:solidFill>
              <a:srgbClr val="223D5F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54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Шаг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43125" y="1433195"/>
            <a:ext cx="4727575" cy="320601"/>
          </a:xfrm>
          <a:prstGeom prst="rect">
            <a:avLst/>
          </a:prstGeom>
          <a:solidFill>
            <a:srgbClr val="DBE3EF"/>
          </a:solidFill>
          <a:ln w="9525">
            <a:solidFill>
              <a:srgbClr val="223D5F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442720" marR="300355" indent="-1141095">
              <a:lnSpc>
                <a:spcPts val="2110"/>
              </a:lnSpc>
              <a:spcBef>
                <a:spcPts val="400"/>
              </a:spcBef>
            </a:pPr>
            <a:r>
              <a:rPr sz="1800" b="1" spc="-10" dirty="0">
                <a:latin typeface="Times New Roman"/>
                <a:cs typeface="Times New Roman"/>
              </a:rPr>
              <a:t>Зайти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на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сайт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Боготольского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района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43125" y="1017270"/>
            <a:ext cx="4727575" cy="345607"/>
          </a:xfrm>
          <a:prstGeom prst="rect">
            <a:avLst/>
          </a:prstGeom>
          <a:solidFill>
            <a:srgbClr val="365F91"/>
          </a:solidFill>
          <a:ln w="9525">
            <a:solidFill>
              <a:srgbClr val="223D5F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535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Шаг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1947" y="5340845"/>
            <a:ext cx="85089" cy="190347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2938145" y="4231004"/>
            <a:ext cx="85725" cy="1454150"/>
          </a:xfrm>
          <a:custGeom>
            <a:avLst/>
            <a:gdLst/>
            <a:ahLst/>
            <a:cxnLst/>
            <a:rect l="l" t="t" r="r" b="b"/>
            <a:pathLst>
              <a:path w="85725" h="1454150">
                <a:moveTo>
                  <a:pt x="85725" y="1368425"/>
                </a:moveTo>
                <a:lnTo>
                  <a:pt x="57150" y="1368425"/>
                </a:lnTo>
                <a:lnTo>
                  <a:pt x="57150" y="974090"/>
                </a:lnTo>
                <a:lnTo>
                  <a:pt x="28575" y="974090"/>
                </a:lnTo>
                <a:lnTo>
                  <a:pt x="28575" y="1368425"/>
                </a:lnTo>
                <a:lnTo>
                  <a:pt x="0" y="1368425"/>
                </a:lnTo>
                <a:lnTo>
                  <a:pt x="43180" y="1454150"/>
                </a:lnTo>
                <a:lnTo>
                  <a:pt x="78740" y="1382395"/>
                </a:lnTo>
                <a:lnTo>
                  <a:pt x="85725" y="1368425"/>
                </a:lnTo>
                <a:close/>
              </a:path>
              <a:path w="85725" h="1454150">
                <a:moveTo>
                  <a:pt x="85725" y="362585"/>
                </a:moveTo>
                <a:lnTo>
                  <a:pt x="57150" y="362585"/>
                </a:lnTo>
                <a:lnTo>
                  <a:pt x="57150" y="0"/>
                </a:lnTo>
                <a:lnTo>
                  <a:pt x="28575" y="0"/>
                </a:lnTo>
                <a:lnTo>
                  <a:pt x="28575" y="362585"/>
                </a:lnTo>
                <a:lnTo>
                  <a:pt x="0" y="362585"/>
                </a:lnTo>
                <a:lnTo>
                  <a:pt x="43180" y="448310"/>
                </a:lnTo>
                <a:lnTo>
                  <a:pt x="78740" y="376555"/>
                </a:lnTo>
                <a:lnTo>
                  <a:pt x="85725" y="362585"/>
                </a:lnTo>
                <a:close/>
              </a:path>
            </a:pathLst>
          </a:custGeom>
          <a:solidFill>
            <a:srgbClr val="528DD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96620" y="6274054"/>
            <a:ext cx="452310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66595" algn="l"/>
                <a:tab pos="3866515" algn="l"/>
              </a:tabLst>
            </a:pP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02707" y="6274054"/>
            <a:ext cx="163576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70230" algn="l"/>
              </a:tabLst>
            </a:pP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3700" y="7573481"/>
            <a:ext cx="9372600" cy="17326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885" marR="5080" indent="542290">
              <a:lnSpc>
                <a:spcPts val="3360"/>
              </a:lnSpc>
              <a:spcBef>
                <a:spcPts val="140"/>
              </a:spcBef>
            </a:pPr>
            <a:r>
              <a:rPr sz="2800" dirty="0" err="1" smtClean="0">
                <a:solidFill>
                  <a:srgbClr val="17365D"/>
                </a:solidFill>
                <a:latin typeface="Times New Roman"/>
                <a:cs typeface="Times New Roman"/>
              </a:rPr>
              <a:t>Основополагающее</a:t>
            </a:r>
            <a:r>
              <a:rPr sz="2800" spc="215" dirty="0" smtClean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требование,</a:t>
            </a:r>
            <a:r>
              <a:rPr sz="2800" spc="23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предъявляемое </a:t>
            </a:r>
            <a:r>
              <a:rPr sz="2800" spc="-53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к</a:t>
            </a:r>
            <a:r>
              <a:rPr sz="2800" spc="5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органам,</a:t>
            </a:r>
            <a:r>
              <a:rPr sz="2800" spc="4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составляющим</a:t>
            </a:r>
            <a:r>
              <a:rPr sz="2800" spc="1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и</a:t>
            </a:r>
            <a:r>
              <a:rPr sz="2800" spc="3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утверждающим</a:t>
            </a:r>
            <a:r>
              <a:rPr sz="2800" spc="4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бюджет</a:t>
            </a:r>
            <a:endParaRPr sz="2800" dirty="0">
              <a:latin typeface="Times New Roman"/>
              <a:cs typeface="Times New Roman"/>
            </a:endParaRPr>
          </a:p>
          <a:p>
            <a:pPr marL="12700" marR="10160">
              <a:lnSpc>
                <a:spcPts val="3360"/>
              </a:lnSpc>
              <a:spcBef>
                <a:spcPts val="25"/>
              </a:spcBef>
              <a:tabLst>
                <a:tab pos="609600" algn="l"/>
                <a:tab pos="3281045" algn="l"/>
                <a:tab pos="4585970" algn="l"/>
                <a:tab pos="5122545" algn="l"/>
                <a:tab pos="6372860" algn="l"/>
              </a:tabLst>
            </a:pP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–	с</a:t>
            </a:r>
            <a:r>
              <a:rPr sz="2800" spc="5" dirty="0">
                <a:solidFill>
                  <a:srgbClr val="17365D"/>
                </a:solidFill>
                <a:latin typeface="Times New Roman"/>
                <a:cs typeface="Times New Roman"/>
              </a:rPr>
              <a:t>б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а</a:t>
            </a:r>
            <a:r>
              <a:rPr sz="2800" spc="-20" dirty="0">
                <a:solidFill>
                  <a:srgbClr val="17365D"/>
                </a:solidFill>
                <a:latin typeface="Times New Roman"/>
                <a:cs typeface="Times New Roman"/>
              </a:rPr>
              <a:t>л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ансиро</a:t>
            </a:r>
            <a:r>
              <a:rPr sz="2800" spc="-15" dirty="0">
                <a:solidFill>
                  <a:srgbClr val="17365D"/>
                </a:solidFill>
                <a:latin typeface="Times New Roman"/>
                <a:cs typeface="Times New Roman"/>
              </a:rPr>
              <a:t>в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ан</a:t>
            </a:r>
            <a:r>
              <a:rPr sz="2800" spc="-10" dirty="0">
                <a:solidFill>
                  <a:srgbClr val="17365D"/>
                </a:solidFill>
                <a:latin typeface="Times New Roman"/>
                <a:cs typeface="Times New Roman"/>
              </a:rPr>
              <a:t>н</a:t>
            </a:r>
            <a:r>
              <a:rPr sz="2800" spc="-25" dirty="0">
                <a:solidFill>
                  <a:srgbClr val="17365D"/>
                </a:solidFill>
                <a:latin typeface="Times New Roman"/>
                <a:cs typeface="Times New Roman"/>
              </a:rPr>
              <a:t>о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сть	б</a:t>
            </a:r>
            <a:r>
              <a:rPr sz="2800" spc="10" dirty="0">
                <a:solidFill>
                  <a:srgbClr val="17365D"/>
                </a:solidFill>
                <a:latin typeface="Times New Roman"/>
                <a:cs typeface="Times New Roman"/>
              </a:rPr>
              <a:t>ю</a:t>
            </a:r>
            <a:r>
              <a:rPr sz="2800" spc="-20" dirty="0">
                <a:solidFill>
                  <a:srgbClr val="17365D"/>
                </a:solidFill>
                <a:latin typeface="Times New Roman"/>
                <a:cs typeface="Times New Roman"/>
              </a:rPr>
              <a:t>д</a:t>
            </a:r>
            <a:r>
              <a:rPr sz="2800" spc="10" dirty="0">
                <a:solidFill>
                  <a:srgbClr val="17365D"/>
                </a:solidFill>
                <a:latin typeface="Times New Roman"/>
                <a:cs typeface="Times New Roman"/>
              </a:rPr>
              <a:t>ж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е</a:t>
            </a:r>
            <a:r>
              <a:rPr sz="2800" spc="-25" dirty="0">
                <a:solidFill>
                  <a:srgbClr val="17365D"/>
                </a:solidFill>
                <a:latin typeface="Times New Roman"/>
                <a:cs typeface="Times New Roman"/>
              </a:rPr>
              <a:t>т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а	</a:t>
            </a:r>
            <a:r>
              <a:rPr sz="2800" spc="-10" dirty="0">
                <a:solidFill>
                  <a:srgbClr val="17365D"/>
                </a:solidFill>
                <a:latin typeface="Times New Roman"/>
                <a:cs typeface="Times New Roman"/>
              </a:rPr>
              <a:t>п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о	дохо</a:t>
            </a:r>
            <a:r>
              <a:rPr sz="2800" spc="-15" dirty="0">
                <a:solidFill>
                  <a:srgbClr val="17365D"/>
                </a:solidFill>
                <a:latin typeface="Times New Roman"/>
                <a:cs typeface="Times New Roman"/>
              </a:rPr>
              <a:t>д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ам	и  расходам.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644" y="396875"/>
            <a:ext cx="9050656" cy="410527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15644" y="5035643"/>
            <a:ext cx="905065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9580" algn="just">
              <a:spcBef>
                <a:spcPts val="40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4F217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БЮДЖЕТ</a:t>
            </a:r>
            <a:r>
              <a:rPr lang="ru-RU" sz="3200" b="1" spc="5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3200" spc="5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форма</a:t>
            </a:r>
            <a:r>
              <a:rPr lang="ru-RU" sz="2800" spc="5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  <a:r>
              <a:rPr lang="ru-RU" sz="2800" spc="5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spc="5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расходования денежных средств, предназначенных</a:t>
            </a:r>
            <a:r>
              <a:rPr lang="ru-RU" sz="2800" spc="5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800" spc="5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финансового</a:t>
            </a:r>
            <a:r>
              <a:rPr lang="ru-RU" sz="2800" spc="5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обеспечения</a:t>
            </a:r>
            <a:r>
              <a:rPr lang="ru-RU" sz="2800" spc="5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</a:t>
            </a:r>
            <a:r>
              <a:rPr lang="ru-RU" sz="2800" spc="5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spc="5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функций</a:t>
            </a:r>
            <a:r>
              <a:rPr lang="ru-RU" sz="2800" spc="5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государства</a:t>
            </a:r>
            <a:r>
              <a:rPr lang="ru-RU" sz="2800" spc="-5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spc="-1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местного</a:t>
            </a:r>
            <a:r>
              <a:rPr lang="ru-RU" sz="2800" spc="-5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самоуправления.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0900" y="1158875"/>
            <a:ext cx="10604500" cy="6310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856615" marR="5080" indent="-844550">
              <a:lnSpc>
                <a:spcPts val="2310"/>
              </a:lnSpc>
              <a:spcBef>
                <a:spcPts val="240"/>
              </a:spcBef>
            </a:pPr>
            <a:r>
              <a:rPr sz="2800" b="1" u="heavy" spc="-10" dirty="0">
                <a:solidFill>
                  <a:srgbClr val="4F2171"/>
                </a:solidFill>
                <a:uFill>
                  <a:solidFill>
                    <a:srgbClr val="17365D"/>
                  </a:solidFill>
                </a:uFill>
                <a:latin typeface="Times New Roman"/>
                <a:cs typeface="Times New Roman"/>
              </a:rPr>
              <a:t>График</a:t>
            </a:r>
            <a:r>
              <a:rPr sz="2800" b="1" u="heavy" spc="10" dirty="0">
                <a:solidFill>
                  <a:srgbClr val="4F2171"/>
                </a:solidFill>
                <a:uFill>
                  <a:solidFill>
                    <a:srgbClr val="17365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solidFill>
                  <a:srgbClr val="4F2171"/>
                </a:solidFill>
                <a:uFill>
                  <a:solidFill>
                    <a:srgbClr val="17365D"/>
                  </a:solidFill>
                </a:uFill>
                <a:latin typeface="Times New Roman"/>
                <a:cs typeface="Times New Roman"/>
              </a:rPr>
              <a:t>приема</a:t>
            </a:r>
            <a:r>
              <a:rPr sz="2800" b="1" u="heavy" spc="20" dirty="0">
                <a:solidFill>
                  <a:srgbClr val="4F2171"/>
                </a:solidFill>
                <a:uFill>
                  <a:solidFill>
                    <a:srgbClr val="17365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solidFill>
                  <a:srgbClr val="4F2171"/>
                </a:solidFill>
                <a:uFill>
                  <a:solidFill>
                    <a:srgbClr val="17365D"/>
                  </a:solidFill>
                </a:uFill>
                <a:latin typeface="Times New Roman"/>
                <a:cs typeface="Times New Roman"/>
              </a:rPr>
              <a:t>граждан</a:t>
            </a:r>
            <a:r>
              <a:rPr sz="2800" b="1" u="heavy" spc="15" dirty="0">
                <a:solidFill>
                  <a:srgbClr val="4F2171"/>
                </a:solidFill>
                <a:uFill>
                  <a:solidFill>
                    <a:srgbClr val="17365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 err="1">
                <a:solidFill>
                  <a:srgbClr val="4F2171"/>
                </a:solidFill>
                <a:uFill>
                  <a:solidFill>
                    <a:srgbClr val="17365D"/>
                  </a:solidFill>
                </a:uFill>
                <a:latin typeface="Times New Roman"/>
                <a:cs typeface="Times New Roman"/>
              </a:rPr>
              <a:t>руководителем</a:t>
            </a:r>
            <a:r>
              <a:rPr sz="2800" b="1" u="heavy" spc="-5" dirty="0">
                <a:solidFill>
                  <a:srgbClr val="4F2171"/>
                </a:solidFill>
                <a:uFill>
                  <a:solidFill>
                    <a:srgbClr val="17365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spc="-484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800" b="1" u="heavy" spc="-5" dirty="0" err="1" smtClean="0">
                <a:solidFill>
                  <a:srgbClr val="4F2171"/>
                </a:solidFill>
                <a:uFill>
                  <a:solidFill>
                    <a:srgbClr val="17365D"/>
                  </a:solidFill>
                </a:uFill>
                <a:latin typeface="Times New Roman"/>
                <a:cs typeface="Times New Roman"/>
              </a:rPr>
              <a:t>Финансовог</a:t>
            </a:r>
            <a:r>
              <a:rPr lang="ru-RU" sz="2800" b="1" u="heavy" spc="-5" dirty="0" smtClean="0">
                <a:solidFill>
                  <a:srgbClr val="4F2171"/>
                </a:solidFill>
                <a:uFill>
                  <a:solidFill>
                    <a:srgbClr val="17365D"/>
                  </a:solidFill>
                </a:uFill>
                <a:latin typeface="Times New Roman"/>
                <a:cs typeface="Times New Roman"/>
              </a:rPr>
              <a:t>о </a:t>
            </a:r>
            <a:r>
              <a:rPr sz="2800" b="1" u="heavy" spc="-10" dirty="0" err="1" smtClean="0">
                <a:solidFill>
                  <a:srgbClr val="4F2171"/>
                </a:solidFill>
                <a:uFill>
                  <a:solidFill>
                    <a:srgbClr val="17365D"/>
                  </a:solidFill>
                </a:uFill>
                <a:latin typeface="Times New Roman"/>
                <a:cs typeface="Times New Roman"/>
              </a:rPr>
              <a:t>управления</a:t>
            </a:r>
            <a:r>
              <a:rPr lang="ru-RU" sz="2800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800" b="1" u="heavy" spc="-5" dirty="0" err="1" smtClean="0">
                <a:solidFill>
                  <a:srgbClr val="4F2171"/>
                </a:solidFill>
                <a:uFill>
                  <a:solidFill>
                    <a:srgbClr val="17365D"/>
                  </a:solidFill>
                </a:uFill>
                <a:latin typeface="Times New Roman"/>
                <a:cs typeface="Times New Roman"/>
              </a:rPr>
              <a:t>администрации</a:t>
            </a:r>
            <a:r>
              <a:rPr sz="2800" b="1" u="heavy" spc="10" dirty="0" smtClean="0">
                <a:solidFill>
                  <a:srgbClr val="4F2171"/>
                </a:solidFill>
                <a:uFill>
                  <a:solidFill>
                    <a:srgbClr val="17365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solidFill>
                  <a:srgbClr val="4F2171"/>
                </a:solidFill>
                <a:uFill>
                  <a:solidFill>
                    <a:srgbClr val="17365D"/>
                  </a:solidFill>
                </a:uFill>
                <a:latin typeface="Times New Roman"/>
                <a:cs typeface="Times New Roman"/>
              </a:rPr>
              <a:t>Боготольского</a:t>
            </a:r>
            <a:r>
              <a:rPr sz="2800" b="1" u="heavy" spc="15" dirty="0">
                <a:solidFill>
                  <a:srgbClr val="4F2171"/>
                </a:solidFill>
                <a:uFill>
                  <a:solidFill>
                    <a:srgbClr val="17365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solidFill>
                  <a:srgbClr val="4F2171"/>
                </a:solidFill>
                <a:uFill>
                  <a:solidFill>
                    <a:srgbClr val="17365D"/>
                  </a:solidFill>
                </a:uFill>
                <a:latin typeface="Times New Roman"/>
                <a:cs typeface="Times New Roman"/>
              </a:rPr>
              <a:t>района</a:t>
            </a:r>
            <a:endParaRPr sz="2800" dirty="0">
              <a:solidFill>
                <a:srgbClr val="4F217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021505"/>
              </p:ext>
            </p:extLst>
          </p:nvPr>
        </p:nvGraphicFramePr>
        <p:xfrm>
          <a:off x="649528" y="2359787"/>
          <a:ext cx="9497771" cy="14682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7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4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0092">
                <a:tc>
                  <a:txBody>
                    <a:bodyPr/>
                    <a:lstStyle/>
                    <a:p>
                      <a:pPr marL="142875">
                        <a:lnSpc>
                          <a:spcPts val="2200"/>
                        </a:lnSpc>
                      </a:pPr>
                      <a:endParaRPr lang="ru-RU" sz="2800" spc="-1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ts val="2200"/>
                        </a:lnSpc>
                      </a:pPr>
                      <a:r>
                        <a:rPr sz="2800" spc="-10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Дни</a:t>
                      </a:r>
                      <a:r>
                        <a:rPr sz="2800" spc="-3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приема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2200"/>
                        </a:lnSpc>
                      </a:pPr>
                      <a:endParaRPr lang="ru-RU" sz="28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ts val="2200"/>
                        </a:lnSpc>
                      </a:pPr>
                      <a:r>
                        <a:rPr sz="28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Часы</a:t>
                      </a:r>
                      <a:r>
                        <a:rPr sz="2800" spc="-2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приема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ru-RU" sz="2800" spc="-1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sz="2800" spc="-1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2800" spc="-4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кабинета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200"/>
                        </a:lnSpc>
                      </a:pPr>
                      <a:endParaRPr lang="ru-RU" sz="2800" spc="-10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ts val="2200"/>
                        </a:lnSpc>
                      </a:pPr>
                      <a:r>
                        <a:rPr sz="2800" spc="-1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2800" spc="-4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телефона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996">
                <a:tc>
                  <a:txBody>
                    <a:bodyPr/>
                    <a:lstStyle/>
                    <a:p>
                      <a:pPr marL="381000" marR="374015" indent="51435">
                        <a:lnSpc>
                          <a:spcPts val="2260"/>
                        </a:lnSpc>
                        <a:spcBef>
                          <a:spcPts val="35"/>
                        </a:spcBef>
                      </a:pPr>
                      <a:endParaRPr lang="ru-RU" sz="28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81000" marR="374015" indent="51435">
                        <a:lnSpc>
                          <a:spcPts val="2260"/>
                        </a:lnSpc>
                        <a:spcBef>
                          <a:spcPts val="35"/>
                        </a:spcBef>
                      </a:pPr>
                      <a:r>
                        <a:rPr sz="2800" spc="-5" dirty="0" err="1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Среда</a:t>
                      </a:r>
                      <a:r>
                        <a:rPr sz="2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2800" spc="-484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чет</a:t>
                      </a:r>
                      <a:r>
                        <a:rPr sz="2800" spc="-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800" spc="1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800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ts val="2175"/>
                        </a:lnSpc>
                      </a:pPr>
                      <a:endParaRPr lang="ru-RU" sz="2800" spc="-5" dirty="0" smtClean="0">
                        <a:solidFill>
                          <a:srgbClr val="17365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70180">
                        <a:lnSpc>
                          <a:spcPts val="2175"/>
                        </a:lnSpc>
                      </a:pPr>
                      <a:r>
                        <a:rPr sz="2800" spc="-5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08.00-12.00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 marL="170180">
                        <a:lnSpc>
                          <a:spcPts val="2330"/>
                        </a:lnSpc>
                      </a:pPr>
                      <a:r>
                        <a:rPr sz="2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13.00-17.00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2800" spc="-1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2800" spc="-50" dirty="0" smtClean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30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06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2800" spc="-5" dirty="0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2-53-97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06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365500" y="9693275"/>
            <a:ext cx="4114800" cy="51616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31445" marR="5080" indent="-119380">
              <a:lnSpc>
                <a:spcPts val="1850"/>
              </a:lnSpc>
              <a:spcBef>
                <a:spcPts val="225"/>
              </a:spcBef>
            </a:pPr>
            <a:r>
              <a:rPr spc="-5" dirty="0">
                <a:solidFill>
                  <a:srgbClr val="4F2171"/>
                </a:solidFill>
                <a:latin typeface="Times New Roman"/>
                <a:cs typeface="Times New Roman"/>
              </a:rPr>
              <a:t>Подготовлено</a:t>
            </a:r>
            <a:r>
              <a:rPr spc="-60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4F2171"/>
                </a:solidFill>
                <a:latin typeface="Times New Roman"/>
                <a:cs typeface="Times New Roman"/>
              </a:rPr>
              <a:t>финансовым</a:t>
            </a:r>
            <a:r>
              <a:rPr spc="-55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4F2171"/>
                </a:solidFill>
                <a:latin typeface="Times New Roman"/>
                <a:cs typeface="Times New Roman"/>
              </a:rPr>
              <a:t>управлением </a:t>
            </a:r>
            <a:r>
              <a:rPr spc="-385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4F2171"/>
                </a:solidFill>
                <a:latin typeface="Times New Roman"/>
                <a:cs typeface="Times New Roman"/>
              </a:rPr>
              <a:t>администрации</a:t>
            </a:r>
            <a:r>
              <a:rPr spc="-15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4F2171"/>
                </a:solidFill>
                <a:latin typeface="Times New Roman"/>
                <a:cs typeface="Times New Roman"/>
              </a:rPr>
              <a:t>Боготольского</a:t>
            </a:r>
            <a:r>
              <a:rPr spc="-35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4F2171"/>
                </a:solidFill>
                <a:latin typeface="Times New Roman"/>
                <a:cs typeface="Times New Roman"/>
              </a:rPr>
              <a:t>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41300" y="244475"/>
            <a:ext cx="9982200" cy="973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3730" marR="875030" indent="-447040" algn="ctr">
              <a:spcBef>
                <a:spcPts val="395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Словарь</a:t>
            </a:r>
            <a:r>
              <a:rPr lang="ru-RU" sz="2800" b="1" spc="-35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терминов</a:t>
            </a:r>
          </a:p>
          <a:p>
            <a:pPr>
              <a:spcBef>
                <a:spcPts val="45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0820" marR="451485" algn="just">
              <a:spcAft>
                <a:spcPts val="0"/>
              </a:spcAft>
              <a:tabLst>
                <a:tab pos="3369310" algn="l"/>
                <a:tab pos="5419725" algn="l"/>
              </a:tabLst>
            </a:pPr>
            <a:r>
              <a:rPr lang="ru-RU" sz="2800" b="1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</a:t>
            </a:r>
            <a:r>
              <a:rPr lang="ru-RU" sz="2800" b="1" spc="5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РАЙОНА</a:t>
            </a:r>
            <a:r>
              <a:rPr lang="ru-RU" sz="2800" b="1" spc="5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800" b="1" spc="5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фонд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денежных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средств,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предназначенный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финансирования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функций,</a:t>
            </a:r>
            <a:r>
              <a:rPr lang="ru-RU" sz="2800" spc="-53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отнесенных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предметам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ведения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местного</a:t>
            </a:r>
            <a:r>
              <a:rPr lang="ru-RU" sz="2800" spc="-53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самоуправления.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финансовый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муниципального образования (района) на текущий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финансовый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год,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принимаемый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высшим</a:t>
            </a:r>
            <a:r>
              <a:rPr lang="ru-RU" sz="2800" spc="-53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законодательным	</a:t>
            </a:r>
            <a:r>
              <a:rPr lang="ru-RU" sz="2800" dirty="0" smtClean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органом </a:t>
            </a:r>
            <a:r>
              <a:rPr lang="ru-RU" sz="2800" spc="-5" dirty="0" smtClean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местного</a:t>
            </a:r>
            <a:r>
              <a:rPr lang="ru-RU" sz="2800" spc="-540" dirty="0" smtClean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самоуправления –</a:t>
            </a:r>
            <a:r>
              <a:rPr lang="ru-RU" sz="2800" spc="-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районным</a:t>
            </a:r>
            <a:r>
              <a:rPr lang="ru-RU" sz="2800" spc="-1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Советом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депутатов.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10820" marR="450850" algn="just">
              <a:spcAft>
                <a:spcPts val="0"/>
              </a:spcAft>
            </a:pPr>
            <a:r>
              <a:rPr lang="ru-RU" sz="2800" b="1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БЮДЖЕТНЫЙ</a:t>
            </a:r>
            <a:r>
              <a:rPr lang="ru-RU" sz="2800" b="1" spc="5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</a:t>
            </a:r>
            <a:r>
              <a:rPr lang="ru-RU" sz="2800" b="1" spc="5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b="1" spc="5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800" spc="-53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подготовке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бюджета,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утверждению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spc="-53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исполнению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бюджета,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контролю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его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исполнением,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осуществлению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бюджетного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учета,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составлению,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внешней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проверке,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рассмотрению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spc="-53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утверждению</a:t>
            </a:r>
            <a:r>
              <a:rPr lang="ru-RU" sz="2800" spc="-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бюджетной</a:t>
            </a:r>
            <a:r>
              <a:rPr lang="ru-RU" sz="2800" spc="-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отчетности.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20"/>
              </a:spcBef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10820" algn="just">
              <a:lnSpc>
                <a:spcPts val="252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</a:t>
            </a:r>
            <a:r>
              <a:rPr lang="ru-RU" sz="2800" b="1" spc="250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БЮДЖЕТНОГО</a:t>
            </a:r>
            <a:r>
              <a:rPr lang="ru-RU" sz="2800" b="1" spc="795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ПРОЦЕССА</a:t>
            </a:r>
            <a:r>
              <a:rPr lang="ru-RU" sz="2800" b="1" spc="820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</a:p>
          <a:p>
            <a:pPr marL="210820" marR="451485" algn="just">
              <a:spcAft>
                <a:spcPts val="0"/>
              </a:spcAft>
            </a:pP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субъекты,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осуществляющие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составлению</a:t>
            </a:r>
            <a:r>
              <a:rPr lang="ru-RU" sz="2800" spc="53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spc="52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рассмотрению</a:t>
            </a:r>
            <a:r>
              <a:rPr lang="ru-RU" sz="2800" spc="52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</a:t>
            </a:r>
            <a:r>
              <a:rPr lang="ru-RU" sz="2800" spc="52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бюджета,</a:t>
            </a:r>
            <a:r>
              <a:rPr lang="ru-RU" sz="2800" spc="-54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утверждению и исполнению бюджета, контролю за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его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исполнением,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осуществлению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бюджетного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учета,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составлению,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внешней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проверке,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рассмотрению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утверждению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бюджетной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отчетности.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168276"/>
            <a:ext cx="10604500" cy="10225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0820" algn="just">
              <a:lnSpc>
                <a:spcPts val="2525"/>
              </a:lnSpc>
              <a:spcBef>
                <a:spcPts val="275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РАСПОРЯДИТЕЛЬ</a:t>
            </a:r>
            <a:r>
              <a:rPr lang="ru-RU" sz="2800" b="1" spc="65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БЮДЖЕТНЫХ</a:t>
            </a:r>
            <a:r>
              <a:rPr lang="ru-RU" sz="2800" b="1" spc="80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</a:t>
            </a:r>
            <a:r>
              <a:rPr lang="ru-RU" sz="2800" b="1" spc="105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</a:p>
          <a:p>
            <a:pPr marL="210820" marR="448945" algn="just">
              <a:spcAft>
                <a:spcPts val="0"/>
              </a:spcAft>
            </a:pP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государственной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власти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(местного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самоуправления)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казенное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учреждение,</a:t>
            </a:r>
            <a:r>
              <a:rPr lang="ru-RU" sz="2800" spc="-53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наделенный (</a:t>
            </a:r>
            <a:r>
              <a:rPr lang="ru-RU" sz="2800" dirty="0" err="1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ое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правом распределять полученные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бюджета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подведомственными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получателями</a:t>
            </a:r>
            <a:r>
              <a:rPr lang="ru-RU" sz="2800" spc="1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бюджетных</a:t>
            </a:r>
            <a:r>
              <a:rPr lang="ru-RU" sz="2800" spc="1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0"/>
              </a:spcBef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10820" algn="just">
              <a:lnSpc>
                <a:spcPts val="252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ПОЛУЧАТЕЛЬ</a:t>
            </a:r>
            <a:r>
              <a:rPr lang="ru-RU" sz="2800" b="1" spc="940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БЮДЖЕТНЫХ  </a:t>
            </a:r>
            <a:r>
              <a:rPr lang="ru-RU" sz="2800" b="1" spc="390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  </a:t>
            </a:r>
            <a:r>
              <a:rPr lang="ru-RU" sz="2800" b="1" spc="385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</a:p>
          <a:p>
            <a:pPr marL="210820" marR="448310" algn="just">
              <a:spcAft>
                <a:spcPts val="0"/>
              </a:spcAft>
            </a:pP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государственной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власти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(местного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самоуправления)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находящееся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ведении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распорядителя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бюджетных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казенное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учреждение,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имеющий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(ее)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право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исполнение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своих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функций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счет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 соответствующего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бюджета.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10820" marR="447675" algn="just">
              <a:spcBef>
                <a:spcPts val="5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ФИНАНСОВЫЙ</a:t>
            </a:r>
            <a:r>
              <a:rPr lang="ru-RU" sz="2800" b="1" spc="5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</a:t>
            </a:r>
            <a:r>
              <a:rPr lang="ru-RU" sz="2800" b="1" spc="5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b="1" spc="5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800" spc="55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федеральном</a:t>
            </a:r>
            <a:r>
              <a:rPr lang="ru-RU" sz="2800" spc="-53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уровне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Российской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Федерации. На уровне субъекта РФ – Министерства</a:t>
            </a:r>
            <a:r>
              <a:rPr lang="ru-RU" sz="2800" spc="-53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</a:t>
            </a:r>
            <a:r>
              <a:rPr lang="ru-RU" sz="2800" spc="52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области,</a:t>
            </a:r>
            <a:r>
              <a:rPr lang="ru-RU" sz="2800" spc="52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края.</a:t>
            </a:r>
            <a:r>
              <a:rPr lang="ru-RU" sz="2800" spc="52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800" spc="51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местном</a:t>
            </a:r>
            <a:r>
              <a:rPr lang="ru-RU" sz="2800" spc="51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уровне</a:t>
            </a:r>
            <a:r>
              <a:rPr lang="ru-RU" sz="2800" spc="51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spc="-54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органы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(должностные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лица)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местных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администраций,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осуществляющие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составление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организацию</a:t>
            </a:r>
            <a:r>
              <a:rPr lang="ru-RU" sz="2800" spc="1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исполнения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местных</a:t>
            </a:r>
            <a:r>
              <a:rPr lang="ru-RU" sz="2800" spc="-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бюджетов.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"/>
              </a:spcBef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10820" marR="450215" algn="just">
              <a:spcAft>
                <a:spcPts val="0"/>
              </a:spcAft>
            </a:pPr>
            <a:r>
              <a:rPr lang="ru-RU" sz="2800" b="1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ДОХОДЫ</a:t>
            </a:r>
            <a:r>
              <a:rPr lang="ru-RU" sz="2800" b="1" spc="5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БЮДЖЕТА</a:t>
            </a:r>
            <a:r>
              <a:rPr lang="ru-RU" sz="2800" b="1" spc="5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b="1" spc="5" dirty="0">
                <a:solidFill>
                  <a:srgbClr val="4F21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поступающие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z="2800" spc="-53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населения,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организаций,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учреждений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денежные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виде: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налогов;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неналоговых</a:t>
            </a:r>
            <a:r>
              <a:rPr lang="ru-RU" sz="2800" spc="-53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поступлений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(пошлины,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доходы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продажи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имущества,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штрафы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т.п.);</a:t>
            </a:r>
            <a:r>
              <a:rPr lang="ru-RU" sz="2800" spc="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безвозмездных</a:t>
            </a:r>
            <a:r>
              <a:rPr lang="ru-RU" sz="2800" spc="-53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поступлений</a:t>
            </a:r>
            <a:r>
              <a:rPr lang="ru-RU" sz="2800" spc="46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(дотаций,</a:t>
            </a:r>
            <a:r>
              <a:rPr lang="ru-RU" sz="2800" spc="48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субсидий</a:t>
            </a:r>
            <a:r>
              <a:rPr lang="ru-RU" sz="2800" spc="46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spc="465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т.п.).</a:t>
            </a:r>
            <a:r>
              <a:rPr lang="ru-RU" sz="2800" spc="47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7365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Кредиты,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1300" y="625475"/>
            <a:ext cx="10058400" cy="801354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6985" algn="just">
              <a:lnSpc>
                <a:spcPct val="96000"/>
              </a:lnSpc>
              <a:spcBef>
                <a:spcPts val="210"/>
              </a:spcBef>
            </a:pP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доходы</a:t>
            </a:r>
            <a:r>
              <a:rPr sz="2800" spc="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от</a:t>
            </a:r>
            <a:r>
              <a:rPr sz="2800" spc="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выпуска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17365D"/>
                </a:solidFill>
                <a:latin typeface="Times New Roman"/>
                <a:cs typeface="Times New Roman"/>
              </a:rPr>
              <a:t>ценных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бумаг,</a:t>
            </a:r>
            <a:r>
              <a:rPr sz="2800" spc="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полученные </a:t>
            </a:r>
            <a:r>
              <a:rPr sz="2800" spc="-53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государством (органами местного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самоуправления), 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не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включаются</a:t>
            </a:r>
            <a:r>
              <a:rPr sz="2800" spc="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в</a:t>
            </a:r>
            <a:r>
              <a:rPr sz="2800" spc="-1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состав</a:t>
            </a:r>
            <a:r>
              <a:rPr sz="2800" spc="-1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доходов.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2520"/>
              </a:lnSpc>
              <a:spcBef>
                <a:spcPts val="5"/>
              </a:spcBef>
            </a:pPr>
            <a:r>
              <a:rPr sz="2800" b="1" dirty="0">
                <a:solidFill>
                  <a:srgbClr val="4F2171"/>
                </a:solidFill>
                <a:latin typeface="Times New Roman"/>
                <a:cs typeface="Times New Roman"/>
              </a:rPr>
              <a:t>РАСХОДЫ</a:t>
            </a:r>
            <a:r>
              <a:rPr sz="2800" b="1" spc="5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F2171"/>
                </a:solidFill>
                <a:latin typeface="Times New Roman"/>
                <a:cs typeface="Times New Roman"/>
              </a:rPr>
              <a:t>БЮДЖЕТА</a:t>
            </a:r>
            <a:r>
              <a:rPr sz="28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F2171"/>
                </a:solidFill>
                <a:latin typeface="Times New Roman"/>
                <a:cs typeface="Times New Roman"/>
              </a:rPr>
              <a:t>–</a:t>
            </a:r>
            <a:r>
              <a:rPr sz="2800" b="1" spc="5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выплачиваемые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17365D"/>
                </a:solidFill>
                <a:latin typeface="Times New Roman"/>
                <a:cs typeface="Times New Roman"/>
              </a:rPr>
              <a:t>из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 бюджета</a:t>
            </a:r>
            <a:r>
              <a:rPr sz="2800" spc="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денежные</a:t>
            </a:r>
            <a:r>
              <a:rPr sz="2800" spc="-1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средства.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ts val="2540"/>
              </a:lnSpc>
            </a:pPr>
            <a:r>
              <a:rPr sz="2800" b="1" dirty="0">
                <a:solidFill>
                  <a:srgbClr val="4F2171"/>
                </a:solidFill>
                <a:latin typeface="Times New Roman"/>
                <a:cs typeface="Times New Roman"/>
              </a:rPr>
              <a:t>ПРОФИЦИТ </a:t>
            </a:r>
            <a:r>
              <a:rPr sz="2800" b="1" spc="-10" dirty="0">
                <a:solidFill>
                  <a:srgbClr val="4F2171"/>
                </a:solidFill>
                <a:latin typeface="Times New Roman"/>
                <a:cs typeface="Times New Roman"/>
              </a:rPr>
              <a:t>БЮДЖЕТА </a:t>
            </a:r>
            <a:r>
              <a:rPr sz="2800" b="1" dirty="0">
                <a:solidFill>
                  <a:srgbClr val="4F2171"/>
                </a:solidFill>
                <a:latin typeface="Times New Roman"/>
                <a:cs typeface="Times New Roman"/>
              </a:rPr>
              <a:t>–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превышение доходов 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бюджета</a:t>
            </a:r>
            <a:r>
              <a:rPr sz="2800" spc="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17365D"/>
                </a:solidFill>
                <a:latin typeface="Times New Roman"/>
                <a:cs typeface="Times New Roman"/>
              </a:rPr>
              <a:t>над</a:t>
            </a:r>
            <a:r>
              <a:rPr sz="2800" spc="1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17365D"/>
                </a:solidFill>
                <a:latin typeface="Times New Roman"/>
                <a:cs typeface="Times New Roman"/>
              </a:rPr>
              <a:t>его</a:t>
            </a:r>
            <a:r>
              <a:rPr sz="2800" spc="-2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расходами.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2540"/>
              </a:lnSpc>
            </a:pPr>
            <a:r>
              <a:rPr sz="2800" b="1" dirty="0">
                <a:solidFill>
                  <a:srgbClr val="4F2171"/>
                </a:solidFill>
                <a:latin typeface="Times New Roman"/>
                <a:cs typeface="Times New Roman"/>
              </a:rPr>
              <a:t>ДЕФИЦИТ</a:t>
            </a:r>
            <a:r>
              <a:rPr sz="2800" b="1" spc="5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F2171"/>
                </a:solidFill>
                <a:latin typeface="Times New Roman"/>
                <a:cs typeface="Times New Roman"/>
              </a:rPr>
              <a:t>БЮДЖЕТА</a:t>
            </a:r>
            <a:r>
              <a:rPr sz="28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F2171"/>
                </a:solidFill>
                <a:latin typeface="Times New Roman"/>
                <a:cs typeface="Times New Roman"/>
              </a:rPr>
              <a:t>–</a:t>
            </a:r>
            <a:r>
              <a:rPr sz="2800" b="1" spc="5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превышение</a:t>
            </a:r>
            <a:r>
              <a:rPr sz="2800" spc="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расходов </a:t>
            </a:r>
            <a:r>
              <a:rPr sz="2800" spc="-53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бюджета</a:t>
            </a:r>
            <a:r>
              <a:rPr sz="2800" spc="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17365D"/>
                </a:solidFill>
                <a:latin typeface="Times New Roman"/>
                <a:cs typeface="Times New Roman"/>
              </a:rPr>
              <a:t>над</a:t>
            </a:r>
            <a:r>
              <a:rPr sz="2800" spc="1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17365D"/>
                </a:solidFill>
                <a:latin typeface="Times New Roman"/>
                <a:cs typeface="Times New Roman"/>
              </a:rPr>
              <a:t>его</a:t>
            </a:r>
            <a:r>
              <a:rPr sz="2800" spc="-2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доходами.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00" dirty="0">
              <a:solidFill>
                <a:srgbClr val="4F2171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ts val="2580"/>
              </a:lnSpc>
            </a:pPr>
            <a:r>
              <a:rPr sz="28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МЕЖБЮДЖЕТНЫЕ</a:t>
            </a:r>
            <a:r>
              <a:rPr sz="2800" b="1" spc="170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ТРАНСФЕРТЫ</a:t>
            </a:r>
            <a:r>
              <a:rPr sz="2800" b="1" spc="170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F2171"/>
                </a:solidFill>
                <a:latin typeface="Times New Roman"/>
                <a:cs typeface="Times New Roman"/>
              </a:rPr>
              <a:t>–</a:t>
            </a:r>
            <a:r>
              <a:rPr sz="2800" b="1" spc="165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средства,</a:t>
            </a:r>
            <a:endParaRPr sz="28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2520"/>
              </a:lnSpc>
              <a:spcBef>
                <a:spcPts val="125"/>
              </a:spcBef>
            </a:pP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предоставляемые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 одним</a:t>
            </a:r>
            <a:r>
              <a:rPr sz="2800" spc="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бюджетом</a:t>
            </a:r>
            <a:r>
              <a:rPr sz="2800" spc="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бюджетной </a:t>
            </a:r>
            <a:r>
              <a:rPr sz="2800" spc="-53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системы</a:t>
            </a:r>
            <a:r>
              <a:rPr sz="2800" spc="-3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РФ</a:t>
            </a:r>
            <a:r>
              <a:rPr sz="2800" spc="-1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другому</a:t>
            </a:r>
            <a:r>
              <a:rPr sz="2800" spc="-2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бюджету.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96100"/>
              </a:lnSpc>
            </a:pPr>
            <a:r>
              <a:rPr sz="2800" b="1" dirty="0">
                <a:solidFill>
                  <a:srgbClr val="4F2171"/>
                </a:solidFill>
                <a:latin typeface="Times New Roman"/>
                <a:cs typeface="Times New Roman"/>
              </a:rPr>
              <a:t>ДОТАЦИИ</a:t>
            </a:r>
            <a:r>
              <a:rPr sz="2800" b="1" spc="5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F2171"/>
                </a:solidFill>
                <a:latin typeface="Times New Roman"/>
                <a:cs typeface="Times New Roman"/>
              </a:rPr>
              <a:t>–</a:t>
            </a:r>
            <a:r>
              <a:rPr sz="2800" b="1" spc="5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средства,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предоставляемые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17365D"/>
                </a:solidFill>
                <a:latin typeface="Times New Roman"/>
                <a:cs typeface="Times New Roman"/>
              </a:rPr>
              <a:t>одним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бюджетом</a:t>
            </a:r>
            <a:r>
              <a:rPr sz="2800" spc="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бюджетной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 системы</a:t>
            </a:r>
            <a:r>
              <a:rPr sz="2800" spc="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17365D"/>
                </a:solidFill>
                <a:latin typeface="Times New Roman"/>
                <a:cs typeface="Times New Roman"/>
              </a:rPr>
              <a:t>РФ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 другому 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 бюджету на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безвозмездной 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и безвозвратной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основе </a:t>
            </a:r>
            <a:r>
              <a:rPr sz="2800" dirty="0">
                <a:solidFill>
                  <a:srgbClr val="17365D"/>
                </a:solidFill>
                <a:latin typeface="Times New Roman"/>
                <a:cs typeface="Times New Roman"/>
              </a:rPr>
              <a:t> без</a:t>
            </a:r>
            <a:r>
              <a:rPr sz="2800" spc="155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указания</a:t>
            </a:r>
            <a:r>
              <a:rPr sz="2800" spc="19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конкретных</a:t>
            </a:r>
            <a:r>
              <a:rPr sz="2800" spc="20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7365D"/>
                </a:solidFill>
                <a:latin typeface="Times New Roman"/>
                <a:cs typeface="Times New Roman"/>
              </a:rPr>
              <a:t>целей</a:t>
            </a:r>
            <a:r>
              <a:rPr sz="2800" spc="190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17365D"/>
                </a:solidFill>
                <a:latin typeface="Times New Roman"/>
                <a:cs typeface="Times New Roman"/>
              </a:rPr>
              <a:t>использования.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100" y="1616075"/>
            <a:ext cx="8305800" cy="66590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77442" y="2220878"/>
            <a:ext cx="1003300" cy="7423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73025">
              <a:lnSpc>
                <a:spcPts val="2760"/>
              </a:lnSpc>
              <a:spcBef>
                <a:spcPts val="290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Глава </a:t>
            </a:r>
            <a:r>
              <a:rPr sz="2400" b="1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18300" y="2278489"/>
            <a:ext cx="1711706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2350"/>
              </a:lnSpc>
              <a:spcBef>
                <a:spcPts val="90"/>
              </a:spcBef>
            </a:pP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Совет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ts val="2350"/>
              </a:lnSpc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депутатов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8848" y="5392226"/>
            <a:ext cx="2534494" cy="39626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457834" marR="5080" indent="-445770">
              <a:lnSpc>
                <a:spcPts val="2760"/>
              </a:lnSpc>
              <a:spcBef>
                <a:spcPts val="290"/>
              </a:spcBef>
            </a:pPr>
            <a:r>
              <a:rPr sz="2400" b="1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Адм</a:t>
            </a:r>
            <a:r>
              <a:rPr sz="2400" b="1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ин</a:t>
            </a:r>
            <a:r>
              <a:rPr sz="2400" b="1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b="1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400" b="1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тр</a:t>
            </a:r>
            <a:r>
              <a:rPr sz="24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ация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41492" y="4049812"/>
            <a:ext cx="3368764" cy="145033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065" marR="5080" indent="6350" algn="ctr">
              <a:lnSpc>
                <a:spcPct val="95800"/>
              </a:lnSpc>
              <a:spcBef>
                <a:spcPts val="250"/>
              </a:spcBef>
            </a:pPr>
            <a:r>
              <a:rPr sz="3200" b="1" dirty="0">
                <a:solidFill>
                  <a:srgbClr val="4F2171"/>
                </a:solidFill>
                <a:latin typeface="Times New Roman"/>
                <a:cs typeface="Times New Roman"/>
              </a:rPr>
              <a:t>УЧАСТНИКИ </a:t>
            </a:r>
            <a:r>
              <a:rPr sz="3200" b="1" spc="5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F2171"/>
                </a:solidFill>
                <a:latin typeface="Times New Roman"/>
                <a:cs typeface="Times New Roman"/>
              </a:rPr>
              <a:t>БЮ</a:t>
            </a:r>
            <a:r>
              <a:rPr sz="3200" b="1" spc="-35" dirty="0">
                <a:solidFill>
                  <a:srgbClr val="4F2171"/>
                </a:solidFill>
                <a:latin typeface="Times New Roman"/>
                <a:cs typeface="Times New Roman"/>
              </a:rPr>
              <a:t>Д</a:t>
            </a:r>
            <a:r>
              <a:rPr sz="3200" b="1" spc="5" dirty="0">
                <a:solidFill>
                  <a:srgbClr val="4F2171"/>
                </a:solidFill>
                <a:latin typeface="Times New Roman"/>
                <a:cs typeface="Times New Roman"/>
              </a:rPr>
              <a:t>Ж</a:t>
            </a:r>
            <a:r>
              <a:rPr sz="3200" b="1" spc="-15" dirty="0">
                <a:solidFill>
                  <a:srgbClr val="4F2171"/>
                </a:solidFill>
                <a:latin typeface="Times New Roman"/>
                <a:cs typeface="Times New Roman"/>
              </a:rPr>
              <a:t>Е</a:t>
            </a:r>
            <a:r>
              <a:rPr sz="3200" b="1" spc="5" dirty="0">
                <a:solidFill>
                  <a:srgbClr val="4F2171"/>
                </a:solidFill>
                <a:latin typeface="Times New Roman"/>
                <a:cs typeface="Times New Roman"/>
              </a:rPr>
              <a:t>Т</a:t>
            </a:r>
            <a:r>
              <a:rPr sz="3200" b="1" spc="-25" dirty="0">
                <a:solidFill>
                  <a:srgbClr val="4F2171"/>
                </a:solidFill>
                <a:latin typeface="Times New Roman"/>
                <a:cs typeface="Times New Roman"/>
              </a:rPr>
              <a:t>Н</a:t>
            </a:r>
            <a:r>
              <a:rPr sz="3200" b="1" spc="5" dirty="0">
                <a:solidFill>
                  <a:srgbClr val="4F2171"/>
                </a:solidFill>
                <a:latin typeface="Times New Roman"/>
                <a:cs typeface="Times New Roman"/>
              </a:rPr>
              <a:t>О</a:t>
            </a:r>
            <a:r>
              <a:rPr sz="3200" b="1" spc="-10" dirty="0">
                <a:solidFill>
                  <a:srgbClr val="4F2171"/>
                </a:solidFill>
                <a:latin typeface="Times New Roman"/>
                <a:cs typeface="Times New Roman"/>
              </a:rPr>
              <a:t>Г</a:t>
            </a:r>
            <a:r>
              <a:rPr sz="3200" b="1" dirty="0">
                <a:solidFill>
                  <a:srgbClr val="4F2171"/>
                </a:solidFill>
                <a:latin typeface="Times New Roman"/>
                <a:cs typeface="Times New Roman"/>
              </a:rPr>
              <a:t>О  ПРОЦЕССА</a:t>
            </a:r>
            <a:endParaRPr sz="3200" dirty="0">
              <a:solidFill>
                <a:srgbClr val="4F2171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92706" y="5160949"/>
            <a:ext cx="2057743" cy="678391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45720" marR="5080" indent="-33655">
              <a:lnSpc>
                <a:spcPts val="2520"/>
              </a:lnSpc>
              <a:spcBef>
                <a:spcPts val="290"/>
              </a:spcBef>
            </a:pP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Ф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инансо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е  управление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7442" y="7164544"/>
            <a:ext cx="1712595" cy="7416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6830" marR="5080" indent="-24765">
              <a:lnSpc>
                <a:spcPts val="2760"/>
              </a:lnSpc>
              <a:spcBef>
                <a:spcPts val="29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r>
              <a:rPr sz="24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вые 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управления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13500" y="7192202"/>
            <a:ext cx="1679575" cy="7416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149225">
              <a:lnSpc>
                <a:spcPts val="2760"/>
              </a:lnSpc>
              <a:spcBef>
                <a:spcPts val="29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Казенные 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4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ни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3457" y="908312"/>
            <a:ext cx="597433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r>
              <a:rPr sz="3200" b="1" spc="-5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sz="3200" b="1" spc="-5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3200" b="1" spc="-80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6932" y="5249671"/>
            <a:ext cx="3344368" cy="1426031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12065">
              <a:lnSpc>
                <a:spcPct val="150000"/>
              </a:lnSpc>
              <a:spcBef>
                <a:spcPts val="290"/>
              </a:spcBef>
            </a:pPr>
            <a:r>
              <a:rPr sz="3200" b="1" spc="-20" dirty="0">
                <a:solidFill>
                  <a:srgbClr val="4F2171"/>
                </a:solidFill>
                <a:latin typeface="Times New Roman"/>
                <a:cs typeface="Times New Roman"/>
              </a:rPr>
              <a:t>Б</a:t>
            </a:r>
            <a:r>
              <a:rPr sz="3200" b="1" spc="10" dirty="0">
                <a:solidFill>
                  <a:srgbClr val="4F2171"/>
                </a:solidFill>
                <a:latin typeface="Times New Roman"/>
                <a:cs typeface="Times New Roman"/>
              </a:rPr>
              <a:t>Ю</a:t>
            </a:r>
            <a:r>
              <a:rPr sz="32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Д</a:t>
            </a:r>
            <a:r>
              <a:rPr sz="3200" b="1" spc="-20" dirty="0">
                <a:solidFill>
                  <a:srgbClr val="4F2171"/>
                </a:solidFill>
                <a:latin typeface="Times New Roman"/>
                <a:cs typeface="Times New Roman"/>
              </a:rPr>
              <a:t>Ж</a:t>
            </a:r>
            <a:r>
              <a:rPr sz="32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ЕТ</a:t>
            </a:r>
            <a:r>
              <a:rPr sz="3200" b="1" spc="10" dirty="0">
                <a:solidFill>
                  <a:srgbClr val="4F2171"/>
                </a:solidFill>
                <a:latin typeface="Times New Roman"/>
                <a:cs typeface="Times New Roman"/>
              </a:rPr>
              <a:t>Н</a:t>
            </a:r>
            <a:r>
              <a:rPr sz="32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Ы</a:t>
            </a:r>
            <a:r>
              <a:rPr sz="3200" b="1" dirty="0">
                <a:solidFill>
                  <a:srgbClr val="4F2171"/>
                </a:solidFill>
                <a:latin typeface="Times New Roman"/>
                <a:cs typeface="Times New Roman"/>
              </a:rPr>
              <a:t>Й  ПРОЦЕСС</a:t>
            </a:r>
            <a:endParaRPr sz="3200" dirty="0">
              <a:solidFill>
                <a:srgbClr val="4F2171"/>
              </a:solidFill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70147" y="2022741"/>
            <a:ext cx="6449061" cy="7515859"/>
            <a:chOff x="3012439" y="1958340"/>
            <a:chExt cx="3989070" cy="7515859"/>
          </a:xfrm>
        </p:grpSpPr>
        <p:sp>
          <p:nvSpPr>
            <p:cNvPr id="6" name="object 6"/>
            <p:cNvSpPr/>
            <p:nvPr/>
          </p:nvSpPr>
          <p:spPr>
            <a:xfrm>
              <a:off x="3025139" y="1983740"/>
              <a:ext cx="2198370" cy="788670"/>
            </a:xfrm>
            <a:custGeom>
              <a:avLst/>
              <a:gdLst/>
              <a:ahLst/>
              <a:cxnLst/>
              <a:rect l="l" t="t" r="r" b="b"/>
              <a:pathLst>
                <a:path w="2198370" h="788669">
                  <a:moveTo>
                    <a:pt x="2055495" y="0"/>
                  </a:moveTo>
                  <a:lnTo>
                    <a:pt x="144145" y="0"/>
                  </a:lnTo>
                  <a:lnTo>
                    <a:pt x="130175" y="1270"/>
                  </a:lnTo>
                  <a:lnTo>
                    <a:pt x="88900" y="11429"/>
                  </a:lnTo>
                  <a:lnTo>
                    <a:pt x="53340" y="33020"/>
                  </a:lnTo>
                  <a:lnTo>
                    <a:pt x="25400" y="63500"/>
                  </a:lnTo>
                  <a:lnTo>
                    <a:pt x="6985" y="101600"/>
                  </a:lnTo>
                  <a:lnTo>
                    <a:pt x="0" y="143510"/>
                  </a:lnTo>
                  <a:lnTo>
                    <a:pt x="0" y="646429"/>
                  </a:lnTo>
                  <a:lnTo>
                    <a:pt x="6350" y="687070"/>
                  </a:lnTo>
                  <a:lnTo>
                    <a:pt x="24130" y="725170"/>
                  </a:lnTo>
                  <a:lnTo>
                    <a:pt x="51435" y="755650"/>
                  </a:lnTo>
                  <a:lnTo>
                    <a:pt x="62865" y="763270"/>
                  </a:lnTo>
                  <a:lnTo>
                    <a:pt x="74930" y="772160"/>
                  </a:lnTo>
                  <a:lnTo>
                    <a:pt x="86995" y="777240"/>
                  </a:lnTo>
                  <a:lnTo>
                    <a:pt x="100330" y="782320"/>
                  </a:lnTo>
                  <a:lnTo>
                    <a:pt x="114300" y="786129"/>
                  </a:lnTo>
                  <a:lnTo>
                    <a:pt x="143510" y="788670"/>
                  </a:lnTo>
                  <a:lnTo>
                    <a:pt x="2068195" y="788670"/>
                  </a:lnTo>
                  <a:lnTo>
                    <a:pt x="2109470" y="778510"/>
                  </a:lnTo>
                  <a:lnTo>
                    <a:pt x="2125345" y="769620"/>
                  </a:lnTo>
                  <a:lnTo>
                    <a:pt x="144145" y="769620"/>
                  </a:lnTo>
                  <a:lnTo>
                    <a:pt x="95250" y="760729"/>
                  </a:lnTo>
                  <a:lnTo>
                    <a:pt x="55880" y="734060"/>
                  </a:lnTo>
                  <a:lnTo>
                    <a:pt x="28575" y="693420"/>
                  </a:lnTo>
                  <a:lnTo>
                    <a:pt x="19050" y="645160"/>
                  </a:lnTo>
                  <a:lnTo>
                    <a:pt x="19050" y="144779"/>
                  </a:lnTo>
                  <a:lnTo>
                    <a:pt x="28575" y="95250"/>
                  </a:lnTo>
                  <a:lnTo>
                    <a:pt x="55880" y="57150"/>
                  </a:lnTo>
                  <a:lnTo>
                    <a:pt x="95250" y="29210"/>
                  </a:lnTo>
                  <a:lnTo>
                    <a:pt x="144145" y="19050"/>
                  </a:lnTo>
                  <a:lnTo>
                    <a:pt x="2124075" y="19050"/>
                  </a:lnTo>
                  <a:lnTo>
                    <a:pt x="2111375" y="12700"/>
                  </a:lnTo>
                  <a:lnTo>
                    <a:pt x="2098040" y="6350"/>
                  </a:lnTo>
                  <a:lnTo>
                    <a:pt x="2070100" y="1270"/>
                  </a:lnTo>
                  <a:lnTo>
                    <a:pt x="2055495" y="0"/>
                  </a:lnTo>
                  <a:close/>
                </a:path>
                <a:path w="2198370" h="788669">
                  <a:moveTo>
                    <a:pt x="2054225" y="19050"/>
                  </a:moveTo>
                  <a:lnTo>
                    <a:pt x="144145" y="19050"/>
                  </a:lnTo>
                  <a:lnTo>
                    <a:pt x="95250" y="29210"/>
                  </a:lnTo>
                  <a:lnTo>
                    <a:pt x="55880" y="57150"/>
                  </a:lnTo>
                  <a:lnTo>
                    <a:pt x="28575" y="95250"/>
                  </a:lnTo>
                  <a:lnTo>
                    <a:pt x="19050" y="144779"/>
                  </a:lnTo>
                  <a:lnTo>
                    <a:pt x="19050" y="645160"/>
                  </a:lnTo>
                  <a:lnTo>
                    <a:pt x="28575" y="693420"/>
                  </a:lnTo>
                  <a:lnTo>
                    <a:pt x="55880" y="734060"/>
                  </a:lnTo>
                  <a:lnTo>
                    <a:pt x="95250" y="760729"/>
                  </a:lnTo>
                  <a:lnTo>
                    <a:pt x="144145" y="769620"/>
                  </a:lnTo>
                  <a:lnTo>
                    <a:pt x="2054225" y="769620"/>
                  </a:lnTo>
                  <a:lnTo>
                    <a:pt x="2103120" y="760729"/>
                  </a:lnTo>
                  <a:lnTo>
                    <a:pt x="2116455" y="750570"/>
                  </a:lnTo>
                  <a:lnTo>
                    <a:pt x="134620" y="750570"/>
                  </a:lnTo>
                  <a:lnTo>
                    <a:pt x="123825" y="749300"/>
                  </a:lnTo>
                  <a:lnTo>
                    <a:pt x="113665" y="746760"/>
                  </a:lnTo>
                  <a:lnTo>
                    <a:pt x="104140" y="742950"/>
                  </a:lnTo>
                  <a:lnTo>
                    <a:pt x="94615" y="737870"/>
                  </a:lnTo>
                  <a:lnTo>
                    <a:pt x="85725" y="734060"/>
                  </a:lnTo>
                  <a:lnTo>
                    <a:pt x="77470" y="727710"/>
                  </a:lnTo>
                  <a:lnTo>
                    <a:pt x="69850" y="721360"/>
                  </a:lnTo>
                  <a:lnTo>
                    <a:pt x="62865" y="712470"/>
                  </a:lnTo>
                  <a:lnTo>
                    <a:pt x="56515" y="704850"/>
                  </a:lnTo>
                  <a:lnTo>
                    <a:pt x="40640" y="666750"/>
                  </a:lnTo>
                  <a:lnTo>
                    <a:pt x="38100" y="646429"/>
                  </a:lnTo>
                  <a:lnTo>
                    <a:pt x="38100" y="143510"/>
                  </a:lnTo>
                  <a:lnTo>
                    <a:pt x="45720" y="104140"/>
                  </a:lnTo>
                  <a:lnTo>
                    <a:pt x="68580" y="69850"/>
                  </a:lnTo>
                  <a:lnTo>
                    <a:pt x="102235" y="46990"/>
                  </a:lnTo>
                  <a:lnTo>
                    <a:pt x="144145" y="38100"/>
                  </a:lnTo>
                  <a:lnTo>
                    <a:pt x="2115646" y="38100"/>
                  </a:lnTo>
                  <a:lnTo>
                    <a:pt x="2103120" y="29210"/>
                  </a:lnTo>
                  <a:lnTo>
                    <a:pt x="2054225" y="19050"/>
                  </a:lnTo>
                  <a:close/>
                </a:path>
                <a:path w="2198370" h="788669">
                  <a:moveTo>
                    <a:pt x="2125980" y="19050"/>
                  </a:moveTo>
                  <a:lnTo>
                    <a:pt x="2054225" y="19050"/>
                  </a:lnTo>
                  <a:lnTo>
                    <a:pt x="2103120" y="29210"/>
                  </a:lnTo>
                  <a:lnTo>
                    <a:pt x="2116455" y="38100"/>
                  </a:lnTo>
                  <a:lnTo>
                    <a:pt x="2142490" y="57150"/>
                  </a:lnTo>
                  <a:lnTo>
                    <a:pt x="2169795" y="95250"/>
                  </a:lnTo>
                  <a:lnTo>
                    <a:pt x="2179320" y="144779"/>
                  </a:lnTo>
                  <a:lnTo>
                    <a:pt x="2179320" y="645160"/>
                  </a:lnTo>
                  <a:lnTo>
                    <a:pt x="2169795" y="693420"/>
                  </a:lnTo>
                  <a:lnTo>
                    <a:pt x="2142490" y="734060"/>
                  </a:lnTo>
                  <a:lnTo>
                    <a:pt x="2103120" y="760729"/>
                  </a:lnTo>
                  <a:lnTo>
                    <a:pt x="2054225" y="769620"/>
                  </a:lnTo>
                  <a:lnTo>
                    <a:pt x="2125345" y="769620"/>
                  </a:lnTo>
                  <a:lnTo>
                    <a:pt x="2164715" y="736600"/>
                  </a:lnTo>
                  <a:lnTo>
                    <a:pt x="2186940" y="702310"/>
                  </a:lnTo>
                  <a:lnTo>
                    <a:pt x="2197735" y="660400"/>
                  </a:lnTo>
                  <a:lnTo>
                    <a:pt x="2198370" y="646429"/>
                  </a:lnTo>
                  <a:lnTo>
                    <a:pt x="2198370" y="143510"/>
                  </a:lnTo>
                  <a:lnTo>
                    <a:pt x="2192020" y="102870"/>
                  </a:lnTo>
                  <a:lnTo>
                    <a:pt x="2174240" y="64770"/>
                  </a:lnTo>
                  <a:lnTo>
                    <a:pt x="2146935" y="34290"/>
                  </a:lnTo>
                  <a:lnTo>
                    <a:pt x="2135505" y="25400"/>
                  </a:lnTo>
                  <a:lnTo>
                    <a:pt x="2125980" y="19050"/>
                  </a:lnTo>
                  <a:close/>
                </a:path>
                <a:path w="2198370" h="788669">
                  <a:moveTo>
                    <a:pt x="2052955" y="38100"/>
                  </a:moveTo>
                  <a:lnTo>
                    <a:pt x="144145" y="38100"/>
                  </a:lnTo>
                  <a:lnTo>
                    <a:pt x="132715" y="39370"/>
                  </a:lnTo>
                  <a:lnTo>
                    <a:pt x="92710" y="52070"/>
                  </a:lnTo>
                  <a:lnTo>
                    <a:pt x="61595" y="77470"/>
                  </a:lnTo>
                  <a:lnTo>
                    <a:pt x="42545" y="114300"/>
                  </a:lnTo>
                  <a:lnTo>
                    <a:pt x="38100" y="143510"/>
                  </a:lnTo>
                  <a:lnTo>
                    <a:pt x="38100" y="646429"/>
                  </a:lnTo>
                  <a:lnTo>
                    <a:pt x="46990" y="687070"/>
                  </a:lnTo>
                  <a:lnTo>
                    <a:pt x="62865" y="712470"/>
                  </a:lnTo>
                  <a:lnTo>
                    <a:pt x="69850" y="721360"/>
                  </a:lnTo>
                  <a:lnTo>
                    <a:pt x="77470" y="727710"/>
                  </a:lnTo>
                  <a:lnTo>
                    <a:pt x="85725" y="734060"/>
                  </a:lnTo>
                  <a:lnTo>
                    <a:pt x="94615" y="737870"/>
                  </a:lnTo>
                  <a:lnTo>
                    <a:pt x="104140" y="742950"/>
                  </a:lnTo>
                  <a:lnTo>
                    <a:pt x="113665" y="746760"/>
                  </a:lnTo>
                  <a:lnTo>
                    <a:pt x="123825" y="749300"/>
                  </a:lnTo>
                  <a:lnTo>
                    <a:pt x="134620" y="750570"/>
                  </a:lnTo>
                  <a:lnTo>
                    <a:pt x="2066289" y="750570"/>
                  </a:lnTo>
                  <a:lnTo>
                    <a:pt x="2105660" y="737870"/>
                  </a:lnTo>
                  <a:lnTo>
                    <a:pt x="2114550" y="731520"/>
                  </a:lnTo>
                  <a:lnTo>
                    <a:pt x="2122170" y="726440"/>
                  </a:lnTo>
                  <a:lnTo>
                    <a:pt x="2152650" y="685800"/>
                  </a:lnTo>
                  <a:lnTo>
                    <a:pt x="2160270" y="646429"/>
                  </a:lnTo>
                  <a:lnTo>
                    <a:pt x="2160270" y="143510"/>
                  </a:lnTo>
                  <a:lnTo>
                    <a:pt x="2151380" y="102870"/>
                  </a:lnTo>
                  <a:lnTo>
                    <a:pt x="2128520" y="69850"/>
                  </a:lnTo>
                  <a:lnTo>
                    <a:pt x="2120900" y="62229"/>
                  </a:lnTo>
                  <a:lnTo>
                    <a:pt x="2112645" y="57150"/>
                  </a:lnTo>
                  <a:lnTo>
                    <a:pt x="2103755" y="50800"/>
                  </a:lnTo>
                  <a:lnTo>
                    <a:pt x="2094864" y="45720"/>
                  </a:lnTo>
                  <a:lnTo>
                    <a:pt x="2074545" y="40640"/>
                  </a:lnTo>
                  <a:lnTo>
                    <a:pt x="2064385" y="39370"/>
                  </a:lnTo>
                  <a:lnTo>
                    <a:pt x="2052955" y="38100"/>
                  </a:lnTo>
                  <a:close/>
                </a:path>
                <a:path w="2198370" h="788669">
                  <a:moveTo>
                    <a:pt x="2115646" y="38100"/>
                  </a:moveTo>
                  <a:lnTo>
                    <a:pt x="2052955" y="38100"/>
                  </a:lnTo>
                  <a:lnTo>
                    <a:pt x="2064385" y="39370"/>
                  </a:lnTo>
                  <a:lnTo>
                    <a:pt x="2074545" y="40640"/>
                  </a:lnTo>
                  <a:lnTo>
                    <a:pt x="2094864" y="45720"/>
                  </a:lnTo>
                  <a:lnTo>
                    <a:pt x="2103755" y="50800"/>
                  </a:lnTo>
                  <a:lnTo>
                    <a:pt x="2112645" y="57150"/>
                  </a:lnTo>
                  <a:lnTo>
                    <a:pt x="2120900" y="62229"/>
                  </a:lnTo>
                  <a:lnTo>
                    <a:pt x="2128520" y="69850"/>
                  </a:lnTo>
                  <a:lnTo>
                    <a:pt x="2135505" y="76200"/>
                  </a:lnTo>
                  <a:lnTo>
                    <a:pt x="2141855" y="83820"/>
                  </a:lnTo>
                  <a:lnTo>
                    <a:pt x="2157730" y="121920"/>
                  </a:lnTo>
                  <a:lnTo>
                    <a:pt x="2160270" y="143510"/>
                  </a:lnTo>
                  <a:lnTo>
                    <a:pt x="2160270" y="646429"/>
                  </a:lnTo>
                  <a:lnTo>
                    <a:pt x="2152650" y="685800"/>
                  </a:lnTo>
                  <a:lnTo>
                    <a:pt x="2129790" y="718820"/>
                  </a:lnTo>
                  <a:lnTo>
                    <a:pt x="2114550" y="731520"/>
                  </a:lnTo>
                  <a:lnTo>
                    <a:pt x="2105660" y="737870"/>
                  </a:lnTo>
                  <a:lnTo>
                    <a:pt x="2096135" y="742950"/>
                  </a:lnTo>
                  <a:lnTo>
                    <a:pt x="2086610" y="746760"/>
                  </a:lnTo>
                  <a:lnTo>
                    <a:pt x="2076450" y="749300"/>
                  </a:lnTo>
                  <a:lnTo>
                    <a:pt x="2066289" y="750570"/>
                  </a:lnTo>
                  <a:lnTo>
                    <a:pt x="2116455" y="750570"/>
                  </a:lnTo>
                  <a:lnTo>
                    <a:pt x="2142490" y="734060"/>
                  </a:lnTo>
                  <a:lnTo>
                    <a:pt x="2169795" y="693420"/>
                  </a:lnTo>
                  <a:lnTo>
                    <a:pt x="2179320" y="645160"/>
                  </a:lnTo>
                  <a:lnTo>
                    <a:pt x="2179320" y="144779"/>
                  </a:lnTo>
                  <a:lnTo>
                    <a:pt x="2169795" y="95250"/>
                  </a:lnTo>
                  <a:lnTo>
                    <a:pt x="2142490" y="57150"/>
                  </a:lnTo>
                  <a:lnTo>
                    <a:pt x="2115646" y="38100"/>
                  </a:lnTo>
                  <a:close/>
                </a:path>
              </a:pathLst>
            </a:custGeom>
            <a:solidFill>
              <a:srgbClr val="223D5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31489" y="1977390"/>
              <a:ext cx="2160270" cy="750570"/>
            </a:xfrm>
            <a:custGeom>
              <a:avLst/>
              <a:gdLst/>
              <a:ahLst/>
              <a:cxnLst/>
              <a:rect l="l" t="t" r="r" b="b"/>
              <a:pathLst>
                <a:path w="2160270" h="750569">
                  <a:moveTo>
                    <a:pt x="2035175" y="0"/>
                  </a:moveTo>
                  <a:lnTo>
                    <a:pt x="125095" y="0"/>
                  </a:lnTo>
                  <a:lnTo>
                    <a:pt x="76200" y="9525"/>
                  </a:lnTo>
                  <a:lnTo>
                    <a:pt x="36830" y="36830"/>
                  </a:lnTo>
                  <a:lnTo>
                    <a:pt x="9525" y="76200"/>
                  </a:lnTo>
                  <a:lnTo>
                    <a:pt x="0" y="125095"/>
                  </a:lnTo>
                  <a:lnTo>
                    <a:pt x="0" y="625475"/>
                  </a:lnTo>
                  <a:lnTo>
                    <a:pt x="9525" y="673735"/>
                  </a:lnTo>
                  <a:lnTo>
                    <a:pt x="36830" y="713740"/>
                  </a:lnTo>
                  <a:lnTo>
                    <a:pt x="76200" y="740410"/>
                  </a:lnTo>
                  <a:lnTo>
                    <a:pt x="125095" y="750570"/>
                  </a:lnTo>
                  <a:lnTo>
                    <a:pt x="2035175" y="750570"/>
                  </a:lnTo>
                  <a:lnTo>
                    <a:pt x="2084070" y="740410"/>
                  </a:lnTo>
                  <a:lnTo>
                    <a:pt x="2123440" y="713740"/>
                  </a:lnTo>
                  <a:lnTo>
                    <a:pt x="2150745" y="673735"/>
                  </a:lnTo>
                  <a:lnTo>
                    <a:pt x="2160270" y="625475"/>
                  </a:lnTo>
                  <a:lnTo>
                    <a:pt x="2160270" y="125095"/>
                  </a:lnTo>
                  <a:lnTo>
                    <a:pt x="2150745" y="76200"/>
                  </a:lnTo>
                  <a:lnTo>
                    <a:pt x="2123440" y="36830"/>
                  </a:lnTo>
                  <a:lnTo>
                    <a:pt x="2084070" y="9525"/>
                  </a:lnTo>
                  <a:lnTo>
                    <a:pt x="2035175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31489" y="1977390"/>
              <a:ext cx="2160270" cy="750570"/>
            </a:xfrm>
            <a:custGeom>
              <a:avLst/>
              <a:gdLst/>
              <a:ahLst/>
              <a:cxnLst/>
              <a:rect l="l" t="t" r="r" b="b"/>
              <a:pathLst>
                <a:path w="2160270" h="750569">
                  <a:moveTo>
                    <a:pt x="125095" y="0"/>
                  </a:moveTo>
                  <a:lnTo>
                    <a:pt x="76200" y="9525"/>
                  </a:lnTo>
                  <a:lnTo>
                    <a:pt x="36830" y="36830"/>
                  </a:lnTo>
                  <a:lnTo>
                    <a:pt x="9525" y="76200"/>
                  </a:lnTo>
                  <a:lnTo>
                    <a:pt x="0" y="125095"/>
                  </a:lnTo>
                  <a:lnTo>
                    <a:pt x="0" y="625475"/>
                  </a:lnTo>
                  <a:lnTo>
                    <a:pt x="9525" y="673735"/>
                  </a:lnTo>
                  <a:lnTo>
                    <a:pt x="36830" y="713740"/>
                  </a:lnTo>
                  <a:lnTo>
                    <a:pt x="76200" y="740410"/>
                  </a:lnTo>
                  <a:lnTo>
                    <a:pt x="125095" y="750570"/>
                  </a:lnTo>
                  <a:lnTo>
                    <a:pt x="2035175" y="750570"/>
                  </a:lnTo>
                  <a:lnTo>
                    <a:pt x="2084070" y="740410"/>
                  </a:lnTo>
                  <a:lnTo>
                    <a:pt x="2123440" y="713740"/>
                  </a:lnTo>
                  <a:lnTo>
                    <a:pt x="2150745" y="673735"/>
                  </a:lnTo>
                  <a:lnTo>
                    <a:pt x="2160270" y="625475"/>
                  </a:lnTo>
                  <a:lnTo>
                    <a:pt x="2160270" y="125095"/>
                  </a:lnTo>
                  <a:lnTo>
                    <a:pt x="2150745" y="76200"/>
                  </a:lnTo>
                  <a:lnTo>
                    <a:pt x="2123440" y="36830"/>
                  </a:lnTo>
                  <a:lnTo>
                    <a:pt x="2084070" y="9525"/>
                  </a:lnTo>
                  <a:lnTo>
                    <a:pt x="2035175" y="0"/>
                  </a:lnTo>
                  <a:lnTo>
                    <a:pt x="125095" y="0"/>
                  </a:lnTo>
                  <a:close/>
                </a:path>
              </a:pathLst>
            </a:custGeom>
            <a:ln w="38100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1439" y="4552315"/>
              <a:ext cx="3100069" cy="492188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69639" y="3420745"/>
              <a:ext cx="2198370" cy="1090930"/>
            </a:xfrm>
            <a:custGeom>
              <a:avLst/>
              <a:gdLst/>
              <a:ahLst/>
              <a:cxnLst/>
              <a:rect l="l" t="t" r="r" b="b"/>
              <a:pathLst>
                <a:path w="2198370" h="1090929">
                  <a:moveTo>
                    <a:pt x="2004695" y="0"/>
                  </a:moveTo>
                  <a:lnTo>
                    <a:pt x="194310" y="0"/>
                  </a:lnTo>
                  <a:lnTo>
                    <a:pt x="175895" y="1270"/>
                  </a:lnTo>
                  <a:lnTo>
                    <a:pt x="137795" y="7620"/>
                  </a:lnTo>
                  <a:lnTo>
                    <a:pt x="102870" y="22859"/>
                  </a:lnTo>
                  <a:lnTo>
                    <a:pt x="57785" y="55879"/>
                  </a:lnTo>
                  <a:lnTo>
                    <a:pt x="24130" y="100329"/>
                  </a:lnTo>
                  <a:lnTo>
                    <a:pt x="8889" y="135889"/>
                  </a:lnTo>
                  <a:lnTo>
                    <a:pt x="1270" y="173989"/>
                  </a:lnTo>
                  <a:lnTo>
                    <a:pt x="0" y="193039"/>
                  </a:lnTo>
                  <a:lnTo>
                    <a:pt x="0" y="897889"/>
                  </a:lnTo>
                  <a:lnTo>
                    <a:pt x="8255" y="953769"/>
                  </a:lnTo>
                  <a:lnTo>
                    <a:pt x="33020" y="1004569"/>
                  </a:lnTo>
                  <a:lnTo>
                    <a:pt x="70485" y="1046479"/>
                  </a:lnTo>
                  <a:lnTo>
                    <a:pt x="118110" y="1075689"/>
                  </a:lnTo>
                  <a:lnTo>
                    <a:pt x="173989" y="1089659"/>
                  </a:lnTo>
                  <a:lnTo>
                    <a:pt x="193675" y="1090929"/>
                  </a:lnTo>
                  <a:lnTo>
                    <a:pt x="2004060" y="1090929"/>
                  </a:lnTo>
                  <a:lnTo>
                    <a:pt x="2042160" y="1087119"/>
                  </a:lnTo>
                  <a:lnTo>
                    <a:pt x="2087245" y="1071879"/>
                  </a:lnTo>
                  <a:lnTo>
                    <a:pt x="194310" y="1071879"/>
                  </a:lnTo>
                  <a:lnTo>
                    <a:pt x="147955" y="1065529"/>
                  </a:lnTo>
                  <a:lnTo>
                    <a:pt x="106045" y="1047750"/>
                  </a:lnTo>
                  <a:lnTo>
                    <a:pt x="70485" y="1021079"/>
                  </a:lnTo>
                  <a:lnTo>
                    <a:pt x="43180" y="985519"/>
                  </a:lnTo>
                  <a:lnTo>
                    <a:pt x="25400" y="943610"/>
                  </a:lnTo>
                  <a:lnTo>
                    <a:pt x="19050" y="896619"/>
                  </a:lnTo>
                  <a:lnTo>
                    <a:pt x="19050" y="193039"/>
                  </a:lnTo>
                  <a:lnTo>
                    <a:pt x="25400" y="147320"/>
                  </a:lnTo>
                  <a:lnTo>
                    <a:pt x="43180" y="105409"/>
                  </a:lnTo>
                  <a:lnTo>
                    <a:pt x="70485" y="71120"/>
                  </a:lnTo>
                  <a:lnTo>
                    <a:pt x="106045" y="43179"/>
                  </a:lnTo>
                  <a:lnTo>
                    <a:pt x="147955" y="25400"/>
                  </a:lnTo>
                  <a:lnTo>
                    <a:pt x="194310" y="19050"/>
                  </a:lnTo>
                  <a:lnTo>
                    <a:pt x="2087245" y="19050"/>
                  </a:lnTo>
                  <a:lnTo>
                    <a:pt x="2080260" y="15239"/>
                  </a:lnTo>
                  <a:lnTo>
                    <a:pt x="2062480" y="8889"/>
                  </a:lnTo>
                  <a:lnTo>
                    <a:pt x="2044064" y="3809"/>
                  </a:lnTo>
                  <a:lnTo>
                    <a:pt x="2024380" y="1270"/>
                  </a:lnTo>
                  <a:lnTo>
                    <a:pt x="2004695" y="0"/>
                  </a:lnTo>
                  <a:close/>
                </a:path>
                <a:path w="2198370" h="1090929">
                  <a:moveTo>
                    <a:pt x="2004060" y="19050"/>
                  </a:moveTo>
                  <a:lnTo>
                    <a:pt x="194310" y="19050"/>
                  </a:lnTo>
                  <a:lnTo>
                    <a:pt x="147955" y="25400"/>
                  </a:lnTo>
                  <a:lnTo>
                    <a:pt x="106045" y="43179"/>
                  </a:lnTo>
                  <a:lnTo>
                    <a:pt x="70485" y="71120"/>
                  </a:lnTo>
                  <a:lnTo>
                    <a:pt x="43180" y="105409"/>
                  </a:lnTo>
                  <a:lnTo>
                    <a:pt x="25400" y="147320"/>
                  </a:lnTo>
                  <a:lnTo>
                    <a:pt x="19050" y="193039"/>
                  </a:lnTo>
                  <a:lnTo>
                    <a:pt x="19050" y="896619"/>
                  </a:lnTo>
                  <a:lnTo>
                    <a:pt x="25400" y="943609"/>
                  </a:lnTo>
                  <a:lnTo>
                    <a:pt x="43180" y="985519"/>
                  </a:lnTo>
                  <a:lnTo>
                    <a:pt x="70485" y="1021079"/>
                  </a:lnTo>
                  <a:lnTo>
                    <a:pt x="106045" y="1047750"/>
                  </a:lnTo>
                  <a:lnTo>
                    <a:pt x="147955" y="1065529"/>
                  </a:lnTo>
                  <a:lnTo>
                    <a:pt x="194310" y="1071879"/>
                  </a:lnTo>
                  <a:lnTo>
                    <a:pt x="2004060" y="1071879"/>
                  </a:lnTo>
                  <a:lnTo>
                    <a:pt x="2050414" y="1065529"/>
                  </a:lnTo>
                  <a:lnTo>
                    <a:pt x="2080350" y="1052829"/>
                  </a:lnTo>
                  <a:lnTo>
                    <a:pt x="179705" y="1052829"/>
                  </a:lnTo>
                  <a:lnTo>
                    <a:pt x="163830" y="1050289"/>
                  </a:lnTo>
                  <a:lnTo>
                    <a:pt x="120650" y="1035050"/>
                  </a:lnTo>
                  <a:lnTo>
                    <a:pt x="95885" y="1017269"/>
                  </a:lnTo>
                  <a:lnTo>
                    <a:pt x="84455" y="1008379"/>
                  </a:lnTo>
                  <a:lnTo>
                    <a:pt x="57785" y="971550"/>
                  </a:lnTo>
                  <a:lnTo>
                    <a:pt x="41275" y="929639"/>
                  </a:lnTo>
                  <a:lnTo>
                    <a:pt x="38100" y="897889"/>
                  </a:lnTo>
                  <a:lnTo>
                    <a:pt x="38100" y="193039"/>
                  </a:lnTo>
                  <a:lnTo>
                    <a:pt x="45085" y="148589"/>
                  </a:lnTo>
                  <a:lnTo>
                    <a:pt x="64135" y="107950"/>
                  </a:lnTo>
                  <a:lnTo>
                    <a:pt x="94614" y="73659"/>
                  </a:lnTo>
                  <a:lnTo>
                    <a:pt x="132714" y="50800"/>
                  </a:lnTo>
                  <a:lnTo>
                    <a:pt x="194310" y="38100"/>
                  </a:lnTo>
                  <a:lnTo>
                    <a:pt x="2080350" y="38100"/>
                  </a:lnTo>
                  <a:lnTo>
                    <a:pt x="2050414" y="25400"/>
                  </a:lnTo>
                  <a:lnTo>
                    <a:pt x="2004060" y="19050"/>
                  </a:lnTo>
                  <a:close/>
                </a:path>
                <a:path w="2198370" h="1090929">
                  <a:moveTo>
                    <a:pt x="2087245" y="19050"/>
                  </a:moveTo>
                  <a:lnTo>
                    <a:pt x="2004060" y="19050"/>
                  </a:lnTo>
                  <a:lnTo>
                    <a:pt x="2050414" y="25400"/>
                  </a:lnTo>
                  <a:lnTo>
                    <a:pt x="2080895" y="38100"/>
                  </a:lnTo>
                  <a:lnTo>
                    <a:pt x="2127885" y="71120"/>
                  </a:lnTo>
                  <a:lnTo>
                    <a:pt x="2155190" y="105409"/>
                  </a:lnTo>
                  <a:lnTo>
                    <a:pt x="2172970" y="147320"/>
                  </a:lnTo>
                  <a:lnTo>
                    <a:pt x="2179320" y="193039"/>
                  </a:lnTo>
                  <a:lnTo>
                    <a:pt x="2179320" y="896619"/>
                  </a:lnTo>
                  <a:lnTo>
                    <a:pt x="2172970" y="943609"/>
                  </a:lnTo>
                  <a:lnTo>
                    <a:pt x="2155190" y="985519"/>
                  </a:lnTo>
                  <a:lnTo>
                    <a:pt x="2127885" y="1021079"/>
                  </a:lnTo>
                  <a:lnTo>
                    <a:pt x="2092325" y="1047750"/>
                  </a:lnTo>
                  <a:lnTo>
                    <a:pt x="2050414" y="1065529"/>
                  </a:lnTo>
                  <a:lnTo>
                    <a:pt x="2004060" y="1071879"/>
                  </a:lnTo>
                  <a:lnTo>
                    <a:pt x="2087245" y="1071879"/>
                  </a:lnTo>
                  <a:lnTo>
                    <a:pt x="2126615" y="1047750"/>
                  </a:lnTo>
                  <a:lnTo>
                    <a:pt x="2164715" y="1005839"/>
                  </a:lnTo>
                  <a:lnTo>
                    <a:pt x="2189480" y="955039"/>
                  </a:lnTo>
                  <a:lnTo>
                    <a:pt x="2197100" y="916939"/>
                  </a:lnTo>
                  <a:lnTo>
                    <a:pt x="2198370" y="897889"/>
                  </a:lnTo>
                  <a:lnTo>
                    <a:pt x="2198370" y="193039"/>
                  </a:lnTo>
                  <a:lnTo>
                    <a:pt x="2190115" y="137159"/>
                  </a:lnTo>
                  <a:lnTo>
                    <a:pt x="2165350" y="86359"/>
                  </a:lnTo>
                  <a:lnTo>
                    <a:pt x="2128520" y="45720"/>
                  </a:lnTo>
                  <a:lnTo>
                    <a:pt x="2097405" y="24129"/>
                  </a:lnTo>
                  <a:lnTo>
                    <a:pt x="2087245" y="19050"/>
                  </a:lnTo>
                  <a:close/>
                </a:path>
                <a:path w="2198370" h="1090929">
                  <a:moveTo>
                    <a:pt x="2002789" y="38100"/>
                  </a:moveTo>
                  <a:lnTo>
                    <a:pt x="194310" y="38100"/>
                  </a:lnTo>
                  <a:lnTo>
                    <a:pt x="161925" y="40639"/>
                  </a:lnTo>
                  <a:lnTo>
                    <a:pt x="119380" y="57150"/>
                  </a:lnTo>
                  <a:lnTo>
                    <a:pt x="83185" y="83820"/>
                  </a:lnTo>
                  <a:lnTo>
                    <a:pt x="56514" y="120650"/>
                  </a:lnTo>
                  <a:lnTo>
                    <a:pt x="41275" y="163829"/>
                  </a:lnTo>
                  <a:lnTo>
                    <a:pt x="38100" y="193039"/>
                  </a:lnTo>
                  <a:lnTo>
                    <a:pt x="38100" y="897889"/>
                  </a:lnTo>
                  <a:lnTo>
                    <a:pt x="45720" y="943609"/>
                  </a:lnTo>
                  <a:lnTo>
                    <a:pt x="65405" y="984250"/>
                  </a:lnTo>
                  <a:lnTo>
                    <a:pt x="95885" y="1017269"/>
                  </a:lnTo>
                  <a:lnTo>
                    <a:pt x="107950" y="1027429"/>
                  </a:lnTo>
                  <a:lnTo>
                    <a:pt x="149225" y="1046479"/>
                  </a:lnTo>
                  <a:lnTo>
                    <a:pt x="179705" y="1052829"/>
                  </a:lnTo>
                  <a:lnTo>
                    <a:pt x="2004060" y="1052829"/>
                  </a:lnTo>
                  <a:lnTo>
                    <a:pt x="2065655" y="1040129"/>
                  </a:lnTo>
                  <a:lnTo>
                    <a:pt x="2103755" y="1017269"/>
                  </a:lnTo>
                  <a:lnTo>
                    <a:pt x="2134235" y="982979"/>
                  </a:lnTo>
                  <a:lnTo>
                    <a:pt x="2153285" y="942339"/>
                  </a:lnTo>
                  <a:lnTo>
                    <a:pt x="2160270" y="897889"/>
                  </a:lnTo>
                  <a:lnTo>
                    <a:pt x="2160270" y="193039"/>
                  </a:lnTo>
                  <a:lnTo>
                    <a:pt x="2153285" y="147320"/>
                  </a:lnTo>
                  <a:lnTo>
                    <a:pt x="2132965" y="105409"/>
                  </a:lnTo>
                  <a:lnTo>
                    <a:pt x="2102485" y="72389"/>
                  </a:lnTo>
                  <a:lnTo>
                    <a:pt x="2090420" y="64770"/>
                  </a:lnTo>
                  <a:lnTo>
                    <a:pt x="2077720" y="55879"/>
                  </a:lnTo>
                  <a:lnTo>
                    <a:pt x="2063750" y="49529"/>
                  </a:lnTo>
                  <a:lnTo>
                    <a:pt x="2049145" y="44450"/>
                  </a:lnTo>
                  <a:lnTo>
                    <a:pt x="2034539" y="40639"/>
                  </a:lnTo>
                  <a:lnTo>
                    <a:pt x="2002789" y="38100"/>
                  </a:lnTo>
                  <a:close/>
                </a:path>
                <a:path w="2198370" h="1090929">
                  <a:moveTo>
                    <a:pt x="2080350" y="38100"/>
                  </a:moveTo>
                  <a:lnTo>
                    <a:pt x="2002789" y="38100"/>
                  </a:lnTo>
                  <a:lnTo>
                    <a:pt x="2034539" y="40639"/>
                  </a:lnTo>
                  <a:lnTo>
                    <a:pt x="2049145" y="44450"/>
                  </a:lnTo>
                  <a:lnTo>
                    <a:pt x="2063750" y="49529"/>
                  </a:lnTo>
                  <a:lnTo>
                    <a:pt x="2077720" y="55879"/>
                  </a:lnTo>
                  <a:lnTo>
                    <a:pt x="2090420" y="64770"/>
                  </a:lnTo>
                  <a:lnTo>
                    <a:pt x="2102485" y="72389"/>
                  </a:lnTo>
                  <a:lnTo>
                    <a:pt x="2132965" y="105409"/>
                  </a:lnTo>
                  <a:lnTo>
                    <a:pt x="2153285" y="147320"/>
                  </a:lnTo>
                  <a:lnTo>
                    <a:pt x="2160270" y="193039"/>
                  </a:lnTo>
                  <a:lnTo>
                    <a:pt x="2160270" y="897889"/>
                  </a:lnTo>
                  <a:lnTo>
                    <a:pt x="2153285" y="942339"/>
                  </a:lnTo>
                  <a:lnTo>
                    <a:pt x="2134235" y="982979"/>
                  </a:lnTo>
                  <a:lnTo>
                    <a:pt x="2103755" y="1017269"/>
                  </a:lnTo>
                  <a:lnTo>
                    <a:pt x="2065655" y="1040129"/>
                  </a:lnTo>
                  <a:lnTo>
                    <a:pt x="2004060" y="1052829"/>
                  </a:lnTo>
                  <a:lnTo>
                    <a:pt x="2080350" y="1052829"/>
                  </a:lnTo>
                  <a:lnTo>
                    <a:pt x="2127885" y="1021079"/>
                  </a:lnTo>
                  <a:lnTo>
                    <a:pt x="2155190" y="985519"/>
                  </a:lnTo>
                  <a:lnTo>
                    <a:pt x="2172969" y="943610"/>
                  </a:lnTo>
                  <a:lnTo>
                    <a:pt x="2179320" y="896619"/>
                  </a:lnTo>
                  <a:lnTo>
                    <a:pt x="2179320" y="193039"/>
                  </a:lnTo>
                  <a:lnTo>
                    <a:pt x="2172970" y="147320"/>
                  </a:lnTo>
                  <a:lnTo>
                    <a:pt x="2155190" y="105409"/>
                  </a:lnTo>
                  <a:lnTo>
                    <a:pt x="2127885" y="71120"/>
                  </a:lnTo>
                  <a:lnTo>
                    <a:pt x="2092325" y="43179"/>
                  </a:lnTo>
                  <a:lnTo>
                    <a:pt x="2080350" y="38100"/>
                  </a:lnTo>
                  <a:close/>
                </a:path>
              </a:pathLst>
            </a:custGeom>
            <a:solidFill>
              <a:srgbClr val="223D5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75989" y="3413760"/>
              <a:ext cx="2160270" cy="1053465"/>
            </a:xfrm>
            <a:custGeom>
              <a:avLst/>
              <a:gdLst/>
              <a:ahLst/>
              <a:cxnLst/>
              <a:rect l="l" t="t" r="r" b="b"/>
              <a:pathLst>
                <a:path w="2160270" h="1053464">
                  <a:moveTo>
                    <a:pt x="1985010" y="0"/>
                  </a:moveTo>
                  <a:lnTo>
                    <a:pt x="175260" y="0"/>
                  </a:lnTo>
                  <a:lnTo>
                    <a:pt x="128905" y="6350"/>
                  </a:lnTo>
                  <a:lnTo>
                    <a:pt x="86995" y="24129"/>
                  </a:lnTo>
                  <a:lnTo>
                    <a:pt x="51435" y="51435"/>
                  </a:lnTo>
                  <a:lnTo>
                    <a:pt x="24130" y="86995"/>
                  </a:lnTo>
                  <a:lnTo>
                    <a:pt x="6350" y="128904"/>
                  </a:lnTo>
                  <a:lnTo>
                    <a:pt x="0" y="175260"/>
                  </a:lnTo>
                  <a:lnTo>
                    <a:pt x="0" y="877570"/>
                  </a:lnTo>
                  <a:lnTo>
                    <a:pt x="6350" y="924560"/>
                  </a:lnTo>
                  <a:lnTo>
                    <a:pt x="24130" y="966470"/>
                  </a:lnTo>
                  <a:lnTo>
                    <a:pt x="51435" y="1002030"/>
                  </a:lnTo>
                  <a:lnTo>
                    <a:pt x="86995" y="1029335"/>
                  </a:lnTo>
                  <a:lnTo>
                    <a:pt x="128905" y="1047115"/>
                  </a:lnTo>
                  <a:lnTo>
                    <a:pt x="175260" y="1053465"/>
                  </a:lnTo>
                  <a:lnTo>
                    <a:pt x="1985010" y="1053465"/>
                  </a:lnTo>
                  <a:lnTo>
                    <a:pt x="2031364" y="1047115"/>
                  </a:lnTo>
                  <a:lnTo>
                    <a:pt x="2073275" y="1029335"/>
                  </a:lnTo>
                  <a:lnTo>
                    <a:pt x="2108835" y="1002030"/>
                  </a:lnTo>
                  <a:lnTo>
                    <a:pt x="2136140" y="966470"/>
                  </a:lnTo>
                  <a:lnTo>
                    <a:pt x="2153920" y="924560"/>
                  </a:lnTo>
                  <a:lnTo>
                    <a:pt x="2160270" y="877570"/>
                  </a:lnTo>
                  <a:lnTo>
                    <a:pt x="2160270" y="175260"/>
                  </a:lnTo>
                  <a:lnTo>
                    <a:pt x="2153920" y="128904"/>
                  </a:lnTo>
                  <a:lnTo>
                    <a:pt x="2136140" y="86995"/>
                  </a:lnTo>
                  <a:lnTo>
                    <a:pt x="2108835" y="51435"/>
                  </a:lnTo>
                  <a:lnTo>
                    <a:pt x="2073275" y="24129"/>
                  </a:lnTo>
                  <a:lnTo>
                    <a:pt x="2031364" y="6350"/>
                  </a:lnTo>
                  <a:lnTo>
                    <a:pt x="1985010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75989" y="3413760"/>
              <a:ext cx="2160270" cy="1053465"/>
            </a:xfrm>
            <a:custGeom>
              <a:avLst/>
              <a:gdLst/>
              <a:ahLst/>
              <a:cxnLst/>
              <a:rect l="l" t="t" r="r" b="b"/>
              <a:pathLst>
                <a:path w="2160270" h="1053464">
                  <a:moveTo>
                    <a:pt x="175260" y="0"/>
                  </a:moveTo>
                  <a:lnTo>
                    <a:pt x="128905" y="6350"/>
                  </a:lnTo>
                  <a:lnTo>
                    <a:pt x="86995" y="24129"/>
                  </a:lnTo>
                  <a:lnTo>
                    <a:pt x="51435" y="51435"/>
                  </a:lnTo>
                  <a:lnTo>
                    <a:pt x="24130" y="86995"/>
                  </a:lnTo>
                  <a:lnTo>
                    <a:pt x="6350" y="128904"/>
                  </a:lnTo>
                  <a:lnTo>
                    <a:pt x="0" y="175260"/>
                  </a:lnTo>
                  <a:lnTo>
                    <a:pt x="0" y="877570"/>
                  </a:lnTo>
                  <a:lnTo>
                    <a:pt x="6350" y="924560"/>
                  </a:lnTo>
                  <a:lnTo>
                    <a:pt x="24130" y="966470"/>
                  </a:lnTo>
                  <a:lnTo>
                    <a:pt x="51435" y="1002030"/>
                  </a:lnTo>
                  <a:lnTo>
                    <a:pt x="86995" y="1029335"/>
                  </a:lnTo>
                  <a:lnTo>
                    <a:pt x="128905" y="1047115"/>
                  </a:lnTo>
                  <a:lnTo>
                    <a:pt x="175260" y="1053465"/>
                  </a:lnTo>
                  <a:lnTo>
                    <a:pt x="1985010" y="1053465"/>
                  </a:lnTo>
                  <a:lnTo>
                    <a:pt x="2031364" y="1047115"/>
                  </a:lnTo>
                  <a:lnTo>
                    <a:pt x="2073275" y="1029335"/>
                  </a:lnTo>
                  <a:lnTo>
                    <a:pt x="2108835" y="1002030"/>
                  </a:lnTo>
                  <a:lnTo>
                    <a:pt x="2136140" y="966470"/>
                  </a:lnTo>
                  <a:lnTo>
                    <a:pt x="2153920" y="924560"/>
                  </a:lnTo>
                  <a:lnTo>
                    <a:pt x="2160270" y="877570"/>
                  </a:lnTo>
                  <a:lnTo>
                    <a:pt x="2160270" y="175260"/>
                  </a:lnTo>
                  <a:lnTo>
                    <a:pt x="2153920" y="128904"/>
                  </a:lnTo>
                  <a:lnTo>
                    <a:pt x="2136140" y="86995"/>
                  </a:lnTo>
                  <a:lnTo>
                    <a:pt x="2108835" y="51435"/>
                  </a:lnTo>
                  <a:lnTo>
                    <a:pt x="2073275" y="24129"/>
                  </a:lnTo>
                  <a:lnTo>
                    <a:pt x="2031364" y="6350"/>
                  </a:lnTo>
                  <a:lnTo>
                    <a:pt x="1985010" y="0"/>
                  </a:lnTo>
                  <a:lnTo>
                    <a:pt x="175260" y="0"/>
                  </a:lnTo>
                  <a:close/>
                </a:path>
              </a:pathLst>
            </a:custGeom>
            <a:ln w="38100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09489" y="2792730"/>
              <a:ext cx="382270" cy="621030"/>
            </a:xfrm>
            <a:custGeom>
              <a:avLst/>
              <a:gdLst/>
              <a:ahLst/>
              <a:cxnLst/>
              <a:rect l="l" t="t" r="r" b="b"/>
              <a:pathLst>
                <a:path w="382270" h="621029">
                  <a:moveTo>
                    <a:pt x="286385" y="0"/>
                  </a:moveTo>
                  <a:lnTo>
                    <a:pt x="95250" y="0"/>
                  </a:lnTo>
                  <a:lnTo>
                    <a:pt x="95250" y="465454"/>
                  </a:lnTo>
                  <a:lnTo>
                    <a:pt x="0" y="465454"/>
                  </a:lnTo>
                  <a:lnTo>
                    <a:pt x="191135" y="621029"/>
                  </a:lnTo>
                  <a:lnTo>
                    <a:pt x="382270" y="465454"/>
                  </a:lnTo>
                  <a:lnTo>
                    <a:pt x="286385" y="465454"/>
                  </a:lnTo>
                  <a:lnTo>
                    <a:pt x="286385" y="0"/>
                  </a:lnTo>
                  <a:close/>
                </a:path>
              </a:pathLst>
            </a:custGeom>
            <a:solidFill>
              <a:srgbClr val="B8CC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09489" y="2792730"/>
              <a:ext cx="382270" cy="621030"/>
            </a:xfrm>
            <a:custGeom>
              <a:avLst/>
              <a:gdLst/>
              <a:ahLst/>
              <a:cxnLst/>
              <a:rect l="l" t="t" r="r" b="b"/>
              <a:pathLst>
                <a:path w="382270" h="621029">
                  <a:moveTo>
                    <a:pt x="0" y="465454"/>
                  </a:moveTo>
                  <a:lnTo>
                    <a:pt x="95250" y="465454"/>
                  </a:lnTo>
                  <a:lnTo>
                    <a:pt x="95250" y="0"/>
                  </a:lnTo>
                  <a:lnTo>
                    <a:pt x="286385" y="0"/>
                  </a:lnTo>
                  <a:lnTo>
                    <a:pt x="286385" y="465454"/>
                  </a:lnTo>
                  <a:lnTo>
                    <a:pt x="382270" y="465454"/>
                  </a:lnTo>
                  <a:lnTo>
                    <a:pt x="191135" y="621029"/>
                  </a:lnTo>
                  <a:lnTo>
                    <a:pt x="0" y="465454"/>
                  </a:lnTo>
                  <a:close/>
                </a:path>
              </a:pathLst>
            </a:custGeom>
            <a:ln w="9524">
              <a:solidFill>
                <a:srgbClr val="528D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49529" y="1989365"/>
            <a:ext cx="2943887" cy="7888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800"/>
              </a:lnSpc>
              <a:spcBef>
                <a:spcPts val="95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Составление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проекта</a:t>
            </a:r>
            <a:r>
              <a:rPr sz="24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бюджета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89882" y="3577698"/>
            <a:ext cx="3322149" cy="77790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60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Рассмотрение</a:t>
            </a:r>
            <a:r>
              <a:rPr sz="24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400" b="1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утверждение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бюджета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08110" y="5374086"/>
            <a:ext cx="3379680" cy="386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800"/>
              </a:lnSpc>
              <a:spcBef>
                <a:spcPts val="95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Ис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е 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бюджета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94861" y="6779643"/>
            <a:ext cx="3414863" cy="77790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6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Ут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рж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е 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бюджетной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отчетности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06431" y="8543414"/>
            <a:ext cx="3438922" cy="7940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9500"/>
              </a:lnSpc>
              <a:spcBef>
                <a:spcPts val="85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Контроль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за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м 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бюджета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8388" y="396875"/>
            <a:ext cx="6605219" cy="806631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26390" marR="5080" indent="511809" algn="ctr">
              <a:lnSpc>
                <a:spcPts val="3000"/>
              </a:lnSpc>
              <a:spcBef>
                <a:spcPts val="290"/>
              </a:spcBef>
            </a:pPr>
            <a:r>
              <a:rPr sz="3200" b="1" spc="-10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sz="3200" b="1" spc="10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sz="3200" b="1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Боготольского</a:t>
            </a:r>
            <a:r>
              <a:rPr sz="3200" b="1" spc="-2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в</a:t>
            </a:r>
            <a:r>
              <a:rPr sz="3200" b="1" spc="-4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sz="3200" b="1" spc="-30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4F2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51100" y="7610617"/>
            <a:ext cx="6092507" cy="25696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51100"/>
              </a:lnSpc>
              <a:spcBef>
                <a:spcPts val="100"/>
              </a:spcBef>
            </a:pPr>
            <a:r>
              <a:rPr sz="2400" b="1" dirty="0">
                <a:solidFill>
                  <a:srgbClr val="4F2171"/>
                </a:solidFill>
                <a:latin typeface="Times New Roman"/>
                <a:cs typeface="Times New Roman"/>
              </a:rPr>
              <a:t>9004</a:t>
            </a:r>
            <a:r>
              <a:rPr sz="24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 человек</a:t>
            </a:r>
            <a:r>
              <a:rPr sz="2400" b="1" spc="10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–</a:t>
            </a:r>
            <a:r>
              <a:rPr sz="2400" b="1" spc="20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F2171"/>
                </a:solidFill>
                <a:latin typeface="Times New Roman"/>
                <a:cs typeface="Times New Roman"/>
              </a:rPr>
              <a:t>численность</a:t>
            </a:r>
            <a:r>
              <a:rPr sz="2400" b="1" spc="15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населения</a:t>
            </a:r>
            <a:r>
              <a:rPr sz="2400" b="1" spc="40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района8 </a:t>
            </a:r>
            <a:r>
              <a:rPr sz="2400" b="1" spc="-484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поселений</a:t>
            </a:r>
            <a:r>
              <a:rPr sz="2400" b="1" spc="15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F2171"/>
                </a:solidFill>
                <a:latin typeface="Times New Roman"/>
                <a:cs typeface="Times New Roman"/>
              </a:rPr>
              <a:t>на</a:t>
            </a:r>
            <a:r>
              <a:rPr sz="2400" b="1" spc="-30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F2171"/>
                </a:solidFill>
                <a:latin typeface="Times New Roman"/>
                <a:cs typeface="Times New Roman"/>
              </a:rPr>
              <a:t>территории</a:t>
            </a:r>
            <a:r>
              <a:rPr sz="24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F2171"/>
                </a:solidFill>
                <a:latin typeface="Times New Roman"/>
                <a:cs typeface="Times New Roman"/>
              </a:rPr>
              <a:t>района</a:t>
            </a:r>
            <a:endParaRPr sz="2400" dirty="0">
              <a:solidFill>
                <a:srgbClr val="4F2171"/>
              </a:solidFill>
              <a:latin typeface="Times New Roman"/>
              <a:cs typeface="Times New Roman"/>
            </a:endParaRPr>
          </a:p>
          <a:p>
            <a:pPr marL="8255" algn="ctr">
              <a:lnSpc>
                <a:spcPct val="100000"/>
              </a:lnSpc>
              <a:spcBef>
                <a:spcPts val="1250"/>
              </a:spcBef>
            </a:pPr>
            <a:r>
              <a:rPr sz="2400" b="1" dirty="0">
                <a:solidFill>
                  <a:srgbClr val="4F2171"/>
                </a:solidFill>
                <a:latin typeface="Times New Roman"/>
                <a:cs typeface="Times New Roman"/>
              </a:rPr>
              <a:t>38</a:t>
            </a:r>
            <a:r>
              <a:rPr sz="2400" b="1" spc="-20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населенных</a:t>
            </a:r>
            <a:r>
              <a:rPr sz="2400" b="1" spc="-35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пунктов</a:t>
            </a:r>
            <a:endParaRPr sz="2400" dirty="0">
              <a:solidFill>
                <a:srgbClr val="4F2171"/>
              </a:solidFill>
              <a:latin typeface="Times New Roman"/>
              <a:cs typeface="Times New Roman"/>
            </a:endParaRPr>
          </a:p>
          <a:p>
            <a:pPr marL="4445" algn="ctr">
              <a:lnSpc>
                <a:spcPct val="100000"/>
              </a:lnSpc>
              <a:spcBef>
                <a:spcPts val="1250"/>
              </a:spcBef>
            </a:pPr>
            <a:r>
              <a:rPr sz="24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152,7 километров –</a:t>
            </a:r>
            <a:r>
              <a:rPr sz="2400" b="1" spc="-15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протяженность</a:t>
            </a:r>
            <a:r>
              <a:rPr sz="2400" b="1" spc="-10" dirty="0">
                <a:solidFill>
                  <a:srgbClr val="4F217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F2171"/>
                </a:solidFill>
                <a:latin typeface="Times New Roman"/>
                <a:cs typeface="Times New Roman"/>
              </a:rPr>
              <a:t>автодорог</a:t>
            </a:r>
            <a:endParaRPr sz="2400" dirty="0">
              <a:solidFill>
                <a:srgbClr val="4F217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873" y="2088515"/>
            <a:ext cx="9712960" cy="5011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1826</Words>
  <Application>Microsoft Office PowerPoint</Application>
  <PresentationFormat>Произвольный</PresentationFormat>
  <Paragraphs>810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Malgun Gothic</vt:lpstr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Муниципальное образование  Боготольский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работы с бюджетом</vt:lpstr>
      <vt:lpstr>Основные характеристики  Боготольского района в 2021 году</vt:lpstr>
      <vt:lpstr>Основные направления бюджетной  политики Боготольского района в 2021 году</vt:lpstr>
      <vt:lpstr>Основные параметры отчета об исполнении районного бюджета  за 2021 год</vt:lpstr>
      <vt:lpstr>Доходы районного бюджета за 2021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Функциональная структура расходов районного бюджета  за 2021 год,  тыс.рублей</vt:lpstr>
      <vt:lpstr>Финансирование расходов социальной сферы</vt:lpstr>
      <vt:lpstr>ЖКХ, национальная экономика и прочие расходы 96,3 млн.руб. или 14,4% всех расходов бюджета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 Боготольский район</dc:title>
  <dc:creator>USER</dc:creator>
  <cp:lastModifiedBy>МЕЖЕНИНА</cp:lastModifiedBy>
  <cp:revision>46</cp:revision>
  <dcterms:created xsi:type="dcterms:W3CDTF">2022-05-20T06:40:21Z</dcterms:created>
  <dcterms:modified xsi:type="dcterms:W3CDTF">2022-05-24T08:21:03Z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2022-05-20T00:00:00Z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2022-05-20T00:00:00Z</vt:filetime>
  </property>
</Properties>
</file>